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5.xml" ContentType="application/vnd.openxmlformats-officedocument.presentationml.slideLayout+xml"/>
  <Override PartName="/ppt/slides/slide28.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86.xml" ContentType="application/vnd.openxmlformats-officedocument.presentationml.slideLayout+xml"/>
  <Override PartName="/ppt/slideLayouts/slideLayout21.xml" ContentType="application/vnd.openxmlformats-officedocument.presentationml.slideLayout+xml"/>
  <Override PartName="/ppt/slideLayouts/slideLayout93.xml" ContentType="application/vnd.openxmlformats-officedocument.presentationml.slideLayout+xml"/>
  <Override PartName="/ppt/slideLayouts/slideLayout79.xml" ContentType="application/vnd.openxmlformats-officedocument.presentationml.slideLayout+xml"/>
  <Override PartName="/ppt/slideLayouts/slideLayout106.xml" ContentType="application/vnd.openxmlformats-officedocument.presentationml.slideLayout+xml"/>
  <Override PartName="/ppt/slideLayouts/slideLayout114.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slideLayouts/slideLayout56.xml" ContentType="application/vnd.openxmlformats-officedocument.presentationml.slideLayout+xml"/>
  <Override PartName="/ppt/slideLayouts/slideLayout105.xml" ContentType="application/vnd.openxmlformats-officedocument.presentationml.slideLayout+xml"/>
  <Override PartName="/ppt/slideLayouts/slideLayout69.xml" ContentType="application/vnd.openxmlformats-officedocument.presentationml.slideLayout+xml"/>
  <Default Extension="wmf" ContentType="image/x-wmf"/>
  <Override PartName="/ppt/slideLayouts/slideLayout100.xml" ContentType="application/vnd.openxmlformats-officedocument.presentationml.slideLayout+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slideLayouts/slideLayout64.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68.xml" ContentType="application/vnd.openxmlformats-officedocument.presentationml.slideLayout+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Layouts/slideLayout104.xml" ContentType="application/vnd.openxmlformats-officedocument.presentationml.slideLayout+xml"/>
  <Override PartName="/ppt/notesSlides/notesSlide1.xml" ContentType="application/vnd.openxmlformats-officedocument.presentationml.notesSlide+xml"/>
  <Override PartName="/ppt/slideLayouts/slideLayout72.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Default Extension="png" ContentType="image/png"/>
  <Override PartName="/ppt/slideLayouts/slideLayout82.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docProps/core.xml" ContentType="application/vnd.openxmlformats-package.core-properties+xml"/>
  <Override PartName="/ppt/slideMasters/slideMaster9.xml" ContentType="application/vnd.openxmlformats-officedocument.presentationml.slideMaster+xml"/>
  <Override PartName="/ppt/slides/slide31.xml" ContentType="application/vnd.openxmlformats-officedocument.presentationml.slide+xml"/>
  <Default Extension="bin" ContentType="application/vnd.openxmlformats-officedocument.presentationml.printerSettings"/>
  <Override PartName="/ppt/theme/theme8.xml" ContentType="application/vnd.openxmlformats-officedocument.theme+xml"/>
  <Override PartName="/ppt/slideLayouts/slideLayout19.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Layouts/slideLayout58.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Layouts/slideLayout66.xml" ContentType="application/vnd.openxmlformats-officedocument.presentationml.slideLayout+xml"/>
  <Override PartName="/ppt/slideMasters/slideMaster7.xml" ContentType="application/vnd.openxmlformats-officedocument.presentationml.slideMaster+xml"/>
  <Override PartName="/ppt/slideLayouts/slideLayout84.xml" ContentType="application/vnd.openxmlformats-officedocument.presentationml.slideLayout+xml"/>
  <Override PartName="/ppt/slideLayouts/slideLayout109.xml" ContentType="application/vnd.openxmlformats-officedocument.presentationml.slideLayout+xml"/>
  <Override PartName="/ppt/slideLayouts/slideLayout10.xml" ContentType="application/vnd.openxmlformats-officedocument.presentationml.slideLayout+xml"/>
  <Override PartName="/ppt/slideLayouts/slideLayout81.xml" ContentType="application/vnd.openxmlformats-officedocument.presentationml.slideLayout+xml"/>
  <Override PartName="/ppt/slideLayouts/slideLayout70.xml" ContentType="application/vnd.openxmlformats-officedocument.presentationml.slideLayout+xml"/>
  <Override PartName="/ppt/slideLayouts/slideLayout43.xml" ContentType="application/vnd.openxmlformats-officedocument.presentationml.slideLayout+xml"/>
  <Override PartName="/ppt/slideMasters/slideMaster8.xml" ContentType="application/vnd.openxmlformats-officedocument.presentationml.slideMaster+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docProps/custom.xml" ContentType="application/vnd.openxmlformats-officedocument.custom-properties+xml"/>
  <Override PartName="/ppt/slides/slide25.xml" ContentType="application/vnd.openxmlformats-officedocument.presentationml.slide+xml"/>
  <Override PartName="/ppt/slideLayouts/slideLayout102.xml" ContentType="application/vnd.openxmlformats-officedocument.presentationml.slideLayout+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slideLayouts/slideLayout85.xml" ContentType="application/vnd.openxmlformats-officedocument.presentationml.slideLayout+xml"/>
  <Override PartName="/ppt/slideLayouts/slideLayout74.xml" ContentType="application/vnd.openxmlformats-officedocument.presentationml.slideLayout+xml"/>
  <Override PartName="/ppt/slideLayouts/slideLayout20.xml" ContentType="application/vnd.openxmlformats-officedocument.presentationml.slideLayout+xml"/>
  <Override PartName="/ppt/slideLayouts/slideLayout87.xml" ContentType="application/vnd.openxmlformats-officedocument.presentationml.slideLayout+xml"/>
  <Override PartName="/ppt/presentation.xml" ContentType="application/vnd.openxmlformats-officedocument.presentationml.presentation.main+xml"/>
  <Default Extension="jpeg" ContentType="image/jpeg"/>
  <Override PartName="/ppt/slideLayouts/slideLayout73.xml" ContentType="application/vnd.openxmlformats-officedocument.presentationml.slideLayout+xml"/>
  <Override PartName="/ppt/slideLayouts/slideLayout83.xml" ContentType="application/vnd.openxmlformats-officedocument.presentationml.slideLayout+xml"/>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78.xml" ContentType="application/vnd.openxmlformats-officedocument.presentationml.slideLayout+xml"/>
  <Override PartName="/ppt/slideLayouts/slideLayout94.xml" ContentType="application/vnd.openxmlformats-officedocument.presentationml.slideLayout+xml"/>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Default Extension="rels" ContentType="application/vnd.openxmlformats-package.relationships+xml"/>
  <Override PartName="/ppt/slideLayouts/slideLayout15.xml" ContentType="application/vnd.openxmlformats-officedocument.presentationml.slideLayout+xml"/>
  <Override PartName="/ppt/theme/theme12.xml" ContentType="application/vnd.openxmlformats-officedocument.theme+xml"/>
  <Override PartName="/ppt/slides/slide9.xml" ContentType="application/vnd.openxmlformats-officedocument.presentationml.slide+xml"/>
  <Override PartName="/ppt/slideLayouts/slideLayout112.xml" ContentType="application/vnd.openxmlformats-officedocument.presentationml.slideLayout+xml"/>
  <Override PartName="/ppt/slides/slide32.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Layouts/slideLayout92.xml" ContentType="application/vnd.openxmlformats-officedocument.presentationml.slideLayout+xml"/>
  <Override PartName="/ppt/slideLayouts/slideLayout116.xml" ContentType="application/vnd.openxmlformats-officedocument.presentationml.slideLayout+xml"/>
  <Override PartName="/ppt/slides/slide22.xml" ContentType="application/vnd.openxmlformats-officedocument.presentationml.slide+xml"/>
  <Override PartName="/ppt/notesSlides/notesSlide11.xml" ContentType="application/vnd.openxmlformats-officedocument.presentationml.notesSlide+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23.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s/slide18.xml" ContentType="application/vnd.openxmlformats-officedocument.presentationml.slide+xml"/>
  <Override PartName="/ppt/theme/theme3.xml" ContentType="application/vnd.openxmlformats-officedocument.theme+xml"/>
  <Override PartName="/ppt/slideLayouts/slideLayout95.xml" ContentType="application/vnd.openxmlformats-officedocument.presentationml.slideLayout+xml"/>
  <Override PartName="/ppt/notesSlides/notesSlide16.xml" ContentType="application/vnd.openxmlformats-officedocument.presentationml.notesSlide+xml"/>
  <Override PartName="/ppt/slideLayouts/slideLayout108.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1.xml" ContentType="application/vnd.openxmlformats-officedocument.theme+xml"/>
  <Override PartName="/ppt/slideLayouts/slideLayout111.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76.xml" ContentType="application/vnd.openxmlformats-officedocument.presentationml.slideLayout+xml"/>
  <Override PartName="/ppt/notesSlides/notesSlide4.xml" ContentType="application/vnd.openxmlformats-officedocument.presentationml.notesSlide+xml"/>
  <Override PartName="/ppt/slideLayouts/slideLayout77.xml" ContentType="application/vnd.openxmlformats-officedocument.presentationml.slideLayout+xml"/>
  <Override PartName="/ppt/slideLayouts/slideLayout32.xml" ContentType="application/vnd.openxmlformats-officedocument.presentationml.slideLayout+xml"/>
  <Override PartName="/ppt/slideLayouts/slideLayout67.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Layouts/slideLayout98.xml" ContentType="application/vnd.openxmlformats-officedocument.presentationml.slideLayout+xml"/>
  <Override PartName="/ppt/slideLayouts/slideLayout91.xml" ContentType="application/vnd.openxmlformats-officedocument.presentationml.slideLayout+xml"/>
  <Override PartName="/ppt/slideMasters/slideMaster5.xml" ContentType="application/vnd.openxmlformats-officedocument.presentationml.slideMaster+xml"/>
  <Override PartName="/ppt/slideLayouts/slideLayout57.xml" ContentType="application/vnd.openxmlformats-officedocument.presentationml.slideLayout+xml"/>
  <Override PartName="/ppt/slideLayouts/slideLayout4.xml" ContentType="application/vnd.openxmlformats-officedocument.presentationml.slideLayout+xml"/>
  <Override PartName="/ppt/slideLayouts/slideLayout90.xml" ContentType="application/vnd.openxmlformats-officedocument.presentationml.slideLayout+xml"/>
  <Override PartName="/ppt/slideLayouts/slideLayout2.xml" ContentType="application/vnd.openxmlformats-officedocument.presentationml.slideLayout+xml"/>
  <Override PartName="/ppt/slideLayouts/slideLayout96.xml" ContentType="application/vnd.openxmlformats-officedocument.presentationml.slideLayout+xml"/>
  <Override PartName="/ppt/slideLayouts/slideLayout110.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presProps.xml" ContentType="application/vnd.openxmlformats-officedocument.presentationml.presProps+xml"/>
  <Override PartName="/ppt/theme/theme5.xml" ContentType="application/vnd.openxmlformats-officedocument.theme+xml"/>
  <Override PartName="/ppt/slideLayouts/slideLayout103.xml" ContentType="application/vnd.openxmlformats-officedocument.presentationml.slideLayout+xml"/>
  <Override PartName="/ppt/slides/slide27.xml" ContentType="application/vnd.openxmlformats-officedocument.presentationml.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Layouts/slideLayout45.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Layouts/slideLayout33.xml" ContentType="application/vnd.openxmlformats-officedocument.presentationml.slideLayout+xml"/>
  <Override PartName="/ppt/slideMasters/slideMaster10.xml" ContentType="application/vnd.openxmlformats-officedocument.presentationml.slideMaster+xml"/>
  <Override PartName="/ppt/slideLayouts/slideLayout101.xml" ContentType="application/vnd.openxmlformats-officedocument.presentationml.slideLayout+xml"/>
  <Override PartName="/ppt/slideLayouts/slideLayout55.xml" ContentType="application/vnd.openxmlformats-officedocument.presentationml.slideLayout+xml"/>
  <Override PartName="/ppt/slideLayouts/slideLayout97.xml" ContentType="application/vnd.openxmlformats-officedocument.presentationml.slideLayout+xml"/>
  <Override PartName="/ppt/slideMasters/slideMaster3.xml" ContentType="application/vnd.openxmlformats-officedocument.presentationml.slideMaster+xml"/>
  <Override PartName="/ppt/slides/slide35.xml" ContentType="application/vnd.openxmlformats-officedocument.presentationml.slide+xml"/>
  <Override PartName="/ppt/slideLayouts/slideLayout38.xml" ContentType="application/vnd.openxmlformats-officedocument.presentationml.slideLayout+xml"/>
  <Override PartName="/ppt/slideLayouts/slideLayout80.xml" ContentType="application/vnd.openxmlformats-officedocument.presentationml.slideLayout+xml"/>
  <Override PartName="/ppt/slideLayouts/slideLayout60.xml" ContentType="application/vnd.openxmlformats-officedocument.presentationml.slideLayout+xml"/>
  <Override PartName="/ppt/slideLayouts/slideLayout88.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89.xml" ContentType="application/vnd.openxmlformats-officedocument.presentationml.slideLayout+xml"/>
  <Override PartName="/ppt/slideLayouts/slideLayout113.xml" ContentType="application/vnd.openxmlformats-officedocument.presentationml.slideLayout+xml"/>
  <Override PartName="/ppt/slideLayouts/slideLayout50.xml" ContentType="application/vnd.openxmlformats-officedocument.presentationml.slideLayout+xml"/>
  <Override PartName="/ppt/slideLayouts/slideLayout107.xml" ContentType="application/vnd.openxmlformats-officedocument.presentationml.slideLayout+xml"/>
  <Override PartName="/ppt/notesSlides/notesSlide7.xml" ContentType="application/vnd.openxmlformats-officedocument.presentationml.notesSlide+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46.xml" ContentType="application/vnd.openxmlformats-officedocument.presentationml.slideLayout+xml"/>
  <Override PartName="/ppt/slides/slide34.xml" ContentType="application/vnd.openxmlformats-officedocument.presentationml.slide+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slideLayouts/slideLayout61.xml" ContentType="application/vnd.openxmlformats-officedocument.presentationml.slideLayout+xml"/>
  <Override PartName="/ppt/slides/slide4.xml" ContentType="application/vnd.openxmlformats-officedocument.presentationml.slide+xml"/>
  <Override PartName="/ppt/slideLayouts/slideLayout99.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Layouts/slideLayout54.xml" ContentType="application/vnd.openxmlformats-officedocument.presentationml.slideLayout+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3" r:id="rId1"/>
    <p:sldMasterId id="2147483677" r:id="rId2"/>
    <p:sldMasterId id="2147483689" r:id="rId3"/>
    <p:sldMasterId id="2147483701" r:id="rId4"/>
    <p:sldMasterId id="2147483713" r:id="rId5"/>
    <p:sldMasterId id="2147483731" r:id="rId6"/>
    <p:sldMasterId id="2147483743" r:id="rId7"/>
    <p:sldMasterId id="2147483755" r:id="rId8"/>
    <p:sldMasterId id="2147483779" r:id="rId9"/>
    <p:sldMasterId id="2147483791" r:id="rId10"/>
  </p:sldMasterIdLst>
  <p:notesMasterIdLst>
    <p:notesMasterId r:id="rId46"/>
  </p:notesMasterIdLst>
  <p:handoutMasterIdLst>
    <p:handoutMasterId r:id="rId47"/>
  </p:handoutMasterIdLst>
  <p:sldIdLst>
    <p:sldId id="311" r:id="rId11"/>
    <p:sldId id="312" r:id="rId12"/>
    <p:sldId id="313" r:id="rId13"/>
    <p:sldId id="314" r:id="rId14"/>
    <p:sldId id="351" r:id="rId15"/>
    <p:sldId id="363" r:id="rId16"/>
    <p:sldId id="393" r:id="rId17"/>
    <p:sldId id="364" r:id="rId18"/>
    <p:sldId id="381" r:id="rId19"/>
    <p:sldId id="382" r:id="rId20"/>
    <p:sldId id="365" r:id="rId21"/>
    <p:sldId id="366" r:id="rId22"/>
    <p:sldId id="367" r:id="rId23"/>
    <p:sldId id="368" r:id="rId24"/>
    <p:sldId id="383" r:id="rId25"/>
    <p:sldId id="369" r:id="rId26"/>
    <p:sldId id="370" r:id="rId27"/>
    <p:sldId id="374" r:id="rId28"/>
    <p:sldId id="375" r:id="rId29"/>
    <p:sldId id="372" r:id="rId30"/>
    <p:sldId id="376" r:id="rId31"/>
    <p:sldId id="377" r:id="rId32"/>
    <p:sldId id="373" r:id="rId33"/>
    <p:sldId id="378" r:id="rId34"/>
    <p:sldId id="379" r:id="rId35"/>
    <p:sldId id="385" r:id="rId36"/>
    <p:sldId id="384" r:id="rId37"/>
    <p:sldId id="392" r:id="rId38"/>
    <p:sldId id="394" r:id="rId39"/>
    <p:sldId id="387" r:id="rId40"/>
    <p:sldId id="388" r:id="rId41"/>
    <p:sldId id="389" r:id="rId42"/>
    <p:sldId id="390" r:id="rId43"/>
    <p:sldId id="391" r:id="rId44"/>
    <p:sldId id="361" r:id="rId45"/>
  </p:sldIdLst>
  <p:sldSz cx="9144000" cy="6858000" type="screen4x3"/>
  <p:notesSz cx="7315200" cy="9601200"/>
  <p:defaultTextStyle>
    <a:defPPr>
      <a:defRPr lang="en-US"/>
    </a:defPPr>
    <a:lvl1pPr algn="l" rtl="0" fontAlgn="base">
      <a:spcBef>
        <a:spcPct val="20000"/>
      </a:spcBef>
      <a:spcAft>
        <a:spcPct val="0"/>
      </a:spcAft>
      <a:buChar char="•"/>
      <a:defRPr sz="3200" kern="1200">
        <a:solidFill>
          <a:srgbClr val="FFCC00"/>
        </a:solidFill>
        <a:latin typeface="Garamond" pitchFamily="18" charset="0"/>
        <a:ea typeface="+mn-ea"/>
        <a:cs typeface="Arial" charset="0"/>
      </a:defRPr>
    </a:lvl1pPr>
    <a:lvl2pPr marL="457200" algn="l" rtl="0" fontAlgn="base">
      <a:spcBef>
        <a:spcPct val="20000"/>
      </a:spcBef>
      <a:spcAft>
        <a:spcPct val="0"/>
      </a:spcAft>
      <a:buChar char="•"/>
      <a:defRPr sz="3200" kern="1200">
        <a:solidFill>
          <a:srgbClr val="FFCC00"/>
        </a:solidFill>
        <a:latin typeface="Garamond" pitchFamily="18" charset="0"/>
        <a:ea typeface="+mn-ea"/>
        <a:cs typeface="Arial" charset="0"/>
      </a:defRPr>
    </a:lvl2pPr>
    <a:lvl3pPr marL="914400" algn="l" rtl="0" fontAlgn="base">
      <a:spcBef>
        <a:spcPct val="20000"/>
      </a:spcBef>
      <a:spcAft>
        <a:spcPct val="0"/>
      </a:spcAft>
      <a:buChar char="•"/>
      <a:defRPr sz="3200" kern="1200">
        <a:solidFill>
          <a:srgbClr val="FFCC00"/>
        </a:solidFill>
        <a:latin typeface="Garamond" pitchFamily="18" charset="0"/>
        <a:ea typeface="+mn-ea"/>
        <a:cs typeface="Arial" charset="0"/>
      </a:defRPr>
    </a:lvl3pPr>
    <a:lvl4pPr marL="1371600" algn="l" rtl="0" fontAlgn="base">
      <a:spcBef>
        <a:spcPct val="20000"/>
      </a:spcBef>
      <a:spcAft>
        <a:spcPct val="0"/>
      </a:spcAft>
      <a:buChar char="•"/>
      <a:defRPr sz="3200" kern="1200">
        <a:solidFill>
          <a:srgbClr val="FFCC00"/>
        </a:solidFill>
        <a:latin typeface="Garamond" pitchFamily="18" charset="0"/>
        <a:ea typeface="+mn-ea"/>
        <a:cs typeface="Arial" charset="0"/>
      </a:defRPr>
    </a:lvl4pPr>
    <a:lvl5pPr marL="1828800" algn="l" rtl="0" fontAlgn="base">
      <a:spcBef>
        <a:spcPct val="20000"/>
      </a:spcBef>
      <a:spcAft>
        <a:spcPct val="0"/>
      </a:spcAft>
      <a:buChar char="•"/>
      <a:defRPr sz="3200" kern="1200">
        <a:solidFill>
          <a:srgbClr val="FFCC00"/>
        </a:solidFill>
        <a:latin typeface="Garamond" pitchFamily="18" charset="0"/>
        <a:ea typeface="+mn-ea"/>
        <a:cs typeface="Arial" charset="0"/>
      </a:defRPr>
    </a:lvl5pPr>
    <a:lvl6pPr marL="2286000" algn="l" defTabSz="914400" rtl="0" eaLnBrk="1" latinLnBrk="0" hangingPunct="1">
      <a:defRPr sz="3200" kern="1200">
        <a:solidFill>
          <a:srgbClr val="FFCC00"/>
        </a:solidFill>
        <a:latin typeface="Garamond" pitchFamily="18" charset="0"/>
        <a:ea typeface="+mn-ea"/>
        <a:cs typeface="Arial" charset="0"/>
      </a:defRPr>
    </a:lvl6pPr>
    <a:lvl7pPr marL="2743200" algn="l" defTabSz="914400" rtl="0" eaLnBrk="1" latinLnBrk="0" hangingPunct="1">
      <a:defRPr sz="3200" kern="1200">
        <a:solidFill>
          <a:srgbClr val="FFCC00"/>
        </a:solidFill>
        <a:latin typeface="Garamond" pitchFamily="18" charset="0"/>
        <a:ea typeface="+mn-ea"/>
        <a:cs typeface="Arial" charset="0"/>
      </a:defRPr>
    </a:lvl7pPr>
    <a:lvl8pPr marL="3200400" algn="l" defTabSz="914400" rtl="0" eaLnBrk="1" latinLnBrk="0" hangingPunct="1">
      <a:defRPr sz="3200" kern="1200">
        <a:solidFill>
          <a:srgbClr val="FFCC00"/>
        </a:solidFill>
        <a:latin typeface="Garamond" pitchFamily="18" charset="0"/>
        <a:ea typeface="+mn-ea"/>
        <a:cs typeface="Arial" charset="0"/>
      </a:defRPr>
    </a:lvl8pPr>
    <a:lvl9pPr marL="3657600" algn="l" defTabSz="914400" rtl="0" eaLnBrk="1" latinLnBrk="0" hangingPunct="1">
      <a:defRPr sz="3200" kern="1200">
        <a:solidFill>
          <a:srgbClr val="FFCC00"/>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77777"/>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8236" autoAdjust="0"/>
  </p:normalViewPr>
  <p:slideViewPr>
    <p:cSldViewPr snapToGrid="0">
      <p:cViewPr varScale="1">
        <p:scale>
          <a:sx n="124" d="100"/>
          <a:sy n="124" d="100"/>
        </p:scale>
        <p:origin x="-17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29.xml"/><Relationship Id="rId7" Type="http://schemas.openxmlformats.org/officeDocument/2006/relationships/slideMaster" Target="slideMasters/slideMaster7.xml"/><Relationship Id="rId43" Type="http://schemas.openxmlformats.org/officeDocument/2006/relationships/slide" Target="slides/slide33.xml"/><Relationship Id="rId25" Type="http://schemas.openxmlformats.org/officeDocument/2006/relationships/slide" Target="slides/slide15.xml"/><Relationship Id="rId10" Type="http://schemas.openxmlformats.org/officeDocument/2006/relationships/slideMaster" Target="slideMasters/slideMaster10.xml"/><Relationship Id="rId50" Type="http://schemas.openxmlformats.org/officeDocument/2006/relationships/viewProps" Target="viewProps.xml"/><Relationship Id="rId17" Type="http://schemas.openxmlformats.org/officeDocument/2006/relationships/slide" Target="slides/slide7.xml"/><Relationship Id="rId9" Type="http://schemas.openxmlformats.org/officeDocument/2006/relationships/slideMaster" Target="slideMasters/slideMaster9.xml"/><Relationship Id="rId18" Type="http://schemas.openxmlformats.org/officeDocument/2006/relationships/slide" Target="slides/slide8.xml"/><Relationship Id="rId27" Type="http://schemas.openxmlformats.org/officeDocument/2006/relationships/slide" Target="slides/slide17.xml"/><Relationship Id="rId14" Type="http://schemas.openxmlformats.org/officeDocument/2006/relationships/slide" Target="slides/slide4.xml"/><Relationship Id="rId4" Type="http://schemas.openxmlformats.org/officeDocument/2006/relationships/slideMaster" Target="slideMasters/slideMaster4.xml"/><Relationship Id="rId28" Type="http://schemas.openxmlformats.org/officeDocument/2006/relationships/slide" Target="slides/slide18.xml"/><Relationship Id="rId45" Type="http://schemas.openxmlformats.org/officeDocument/2006/relationships/slide" Target="slides/slide35.xml"/><Relationship Id="rId42" Type="http://schemas.openxmlformats.org/officeDocument/2006/relationships/slide" Target="slides/slide32.xml"/><Relationship Id="rId6" Type="http://schemas.openxmlformats.org/officeDocument/2006/relationships/slideMaster" Target="slideMasters/slideMaster6.xml"/><Relationship Id="rId49" Type="http://schemas.openxmlformats.org/officeDocument/2006/relationships/presProps" Target="presProps.xml"/><Relationship Id="rId44" Type="http://schemas.openxmlformats.org/officeDocument/2006/relationships/slide" Target="slides/slide34.xml"/><Relationship Id="rId19" Type="http://schemas.openxmlformats.org/officeDocument/2006/relationships/slide" Target="slides/slide9.xml"/><Relationship Id="rId38" Type="http://schemas.openxmlformats.org/officeDocument/2006/relationships/slide" Target="slides/slide28.xml"/><Relationship Id="rId20" Type="http://schemas.openxmlformats.org/officeDocument/2006/relationships/slide" Target="slides/slide10.xml"/><Relationship Id="rId2" Type="http://schemas.openxmlformats.org/officeDocument/2006/relationships/slideMaster" Target="slideMasters/slideMaster2.xml"/><Relationship Id="rId46" Type="http://schemas.openxmlformats.org/officeDocument/2006/relationships/notesMaster" Target="notesMasters/notesMaster1.xml"/><Relationship Id="rId35" Type="http://schemas.openxmlformats.org/officeDocument/2006/relationships/slide" Target="slides/slide25.xml"/><Relationship Id="rId51" Type="http://schemas.openxmlformats.org/officeDocument/2006/relationships/theme" Target="theme/theme1.xml"/><Relationship Id="rId31" Type="http://schemas.openxmlformats.org/officeDocument/2006/relationships/slide" Target="slides/slide21.xml"/><Relationship Id="rId34" Type="http://schemas.openxmlformats.org/officeDocument/2006/relationships/slide" Target="slides/slide24.xml"/><Relationship Id="rId40" Type="http://schemas.openxmlformats.org/officeDocument/2006/relationships/slide" Target="slides/slide30.xml"/><Relationship Id="rId36" Type="http://schemas.openxmlformats.org/officeDocument/2006/relationships/slide" Target="slides/slide26.xml"/><Relationship Id="rId1" Type="http://schemas.openxmlformats.org/officeDocument/2006/relationships/slideMaster" Target="slideMasters/slideMaster1.xml"/><Relationship Id="rId24" Type="http://schemas.openxmlformats.org/officeDocument/2006/relationships/slide" Target="slides/slide14.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8" Type="http://schemas.openxmlformats.org/officeDocument/2006/relationships/slideMaster" Target="slideMasters/slideMaster8.xml"/><Relationship Id="rId13" Type="http://schemas.openxmlformats.org/officeDocument/2006/relationships/slide" Target="slides/slide3.xml"/><Relationship Id="rId32" Type="http://schemas.openxmlformats.org/officeDocument/2006/relationships/slide" Target="slides/slide22.xml"/><Relationship Id="rId37" Type="http://schemas.openxmlformats.org/officeDocument/2006/relationships/slide" Target="slides/slide27.xml"/><Relationship Id="rId52" Type="http://schemas.openxmlformats.org/officeDocument/2006/relationships/tableStyles" Target="tableStyles.xml"/><Relationship Id="rId12" Type="http://schemas.openxmlformats.org/officeDocument/2006/relationships/slide" Target="slides/slide2.xml"/><Relationship Id="rId3" Type="http://schemas.openxmlformats.org/officeDocument/2006/relationships/slideMaster" Target="slideMasters/slideMaster3.xml"/><Relationship Id="rId23" Type="http://schemas.openxmlformats.org/officeDocument/2006/relationships/slide" Target="slides/slide13.xml"/><Relationship Id="rId26" Type="http://schemas.openxmlformats.org/officeDocument/2006/relationships/slide" Target="slides/slide16.xml"/><Relationship Id="rId30" Type="http://schemas.openxmlformats.org/officeDocument/2006/relationships/slide" Target="slides/slide20.xml"/><Relationship Id="rId11" Type="http://schemas.openxmlformats.org/officeDocument/2006/relationships/slide" Target="slides/slide1.xml"/><Relationship Id="rId29" Type="http://schemas.openxmlformats.org/officeDocument/2006/relationships/slide" Target="slides/slide19.xml"/><Relationship Id="rId16" Type="http://schemas.openxmlformats.org/officeDocument/2006/relationships/slide" Target="slides/slide6.xml"/><Relationship Id="rId33" Type="http://schemas.openxmlformats.org/officeDocument/2006/relationships/slide" Target="slides/slide23.xml"/><Relationship Id="rId41"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5.xml"/><Relationship Id="rId22" Type="http://schemas.openxmlformats.org/officeDocument/2006/relationships/slide" Target="slides/slide12.xml"/><Relationship Id="rId2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a:solidFill>
                  <a:schemeClr val="tx1"/>
                </a:solidFill>
                <a:latin typeface="Arial" charset="0"/>
              </a:defRPr>
            </a:lvl1pPr>
          </a:lstStyle>
          <a:p>
            <a:endParaRPr lang="en-US"/>
          </a:p>
        </p:txBody>
      </p:sp>
      <p:sp>
        <p:nvSpPr>
          <p:cNvPr id="2314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a:solidFill>
                  <a:schemeClr val="tx1"/>
                </a:solidFill>
                <a:latin typeface="Arial" charset="0"/>
              </a:defRPr>
            </a:lvl1pPr>
          </a:lstStyle>
          <a:p>
            <a:endParaRPr lang="en-US"/>
          </a:p>
        </p:txBody>
      </p:sp>
      <p:sp>
        <p:nvSpPr>
          <p:cNvPr id="2314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a:solidFill>
                  <a:schemeClr val="tx1"/>
                </a:solidFill>
                <a:latin typeface="Arial" charset="0"/>
              </a:defRPr>
            </a:lvl1pPr>
          </a:lstStyle>
          <a:p>
            <a:endParaRPr lang="en-US"/>
          </a:p>
        </p:txBody>
      </p:sp>
      <p:sp>
        <p:nvSpPr>
          <p:cNvPr id="2314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a:solidFill>
                  <a:schemeClr val="tx1"/>
                </a:solidFill>
                <a:latin typeface="Arial" charset="0"/>
              </a:defRPr>
            </a:lvl1pPr>
          </a:lstStyle>
          <a:p>
            <a:fld id="{D5020900-1C0C-4EB9-9F8E-38B4E0829B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a:solidFill>
                  <a:schemeClr val="tx1"/>
                </a:solidFill>
                <a:latin typeface="Arial" charset="0"/>
              </a:defRPr>
            </a:lvl1pPr>
          </a:lstStyle>
          <a:p>
            <a:endParaRPr lang="en-US"/>
          </a:p>
        </p:txBody>
      </p:sp>
      <p:sp>
        <p:nvSpPr>
          <p:cNvPr id="102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a:solidFill>
                  <a:schemeClr val="tx1"/>
                </a:solidFill>
                <a:latin typeface="Arial" charset="0"/>
              </a:defRPr>
            </a:lvl1pPr>
          </a:lstStyle>
          <a:p>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a:solidFill>
                  <a:schemeClr val="tx1"/>
                </a:solidFill>
                <a:latin typeface="Arial" charset="0"/>
              </a:defRPr>
            </a:lvl1pPr>
          </a:lstStyle>
          <a:p>
            <a:endParaRPr lang="en-US"/>
          </a:p>
        </p:txBody>
      </p:sp>
      <p:sp>
        <p:nvSpPr>
          <p:cNvPr id="102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a:solidFill>
                  <a:schemeClr val="tx1"/>
                </a:solidFill>
                <a:latin typeface="Arial" charset="0"/>
              </a:defRPr>
            </a:lvl1pPr>
          </a:lstStyle>
          <a:p>
            <a:fld id="{D4A07D84-9A05-4FD5-9BED-33C84956B4B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0CF86-4CB2-436C-B915-1EC747723447}" type="slidenum">
              <a:rPr lang="en-US"/>
              <a:pPr/>
              <a:t>1</a:t>
            </a:fld>
            <a:endParaRPr lang="en-US"/>
          </a:p>
        </p:txBody>
      </p:sp>
      <p:sp>
        <p:nvSpPr>
          <p:cNvPr id="123906" name="Rectangle 2"/>
          <p:cNvSpPr>
            <a:spLocks noGrp="1" noRot="1" noChangeAspect="1" noChangeArrowheads="1" noTextEdit="1"/>
          </p:cNvSpPr>
          <p:nvPr>
            <p:ph type="sldImg"/>
          </p:nvPr>
        </p:nvSpPr>
        <p:spPr>
          <a:xfrm>
            <a:off x="1258888" y="720725"/>
            <a:ext cx="4800600" cy="3600450"/>
          </a:xfrm>
          <a:ln/>
        </p:spPr>
      </p:sp>
      <p:sp>
        <p:nvSpPr>
          <p:cNvPr id="123907" name="Rectangle 3"/>
          <p:cNvSpPr>
            <a:spLocks noGrp="1" noChangeArrowheads="1"/>
          </p:cNvSpPr>
          <p:nvPr>
            <p:ph type="body" idx="1"/>
          </p:nvPr>
        </p:nvSpPr>
        <p:spPr/>
        <p:txBody>
          <a:bodyPr/>
          <a:lstStyle/>
          <a:p>
            <a:r>
              <a:rPr lang="en-US"/>
              <a:t>Microarray gene expression studies are used in cancer research to identify genes and gene expression patterns that show a consistent change between cancer and normal states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latin typeface="+mn-lt"/>
                <a:cs typeface="+mn-cs"/>
              </a:rPr>
              <a:t>Fold-enrichment for the distribution of wild-type structural and functional sites for different disease concepts from the UMLS (Unified Medical Language System). Fold-enrichment for each disease concept is compared against a dataset of putatively neutral polymorphisms (</a:t>
            </a:r>
            <a:r>
              <a:rPr lang="en-GB" sz="1300" dirty="0" err="1">
                <a:latin typeface="+mn-lt"/>
                <a:cs typeface="+mn-cs"/>
              </a:rPr>
              <a:t>SeattleSNPs</a:t>
            </a:r>
            <a:r>
              <a:rPr lang="en-GB" sz="1300" dirty="0">
                <a:latin typeface="+mn-lt"/>
                <a:cs typeface="+mn-cs"/>
              </a:rPr>
              <a:t>). Statistically significant results are highlighted and underlined (</a:t>
            </a:r>
            <a:r>
              <a:rPr lang="en-GB" sz="1300" dirty="0" err="1">
                <a:latin typeface="+mn-lt"/>
                <a:cs typeface="+mn-cs"/>
              </a:rPr>
              <a:t>Bonferroni</a:t>
            </a:r>
            <a:r>
              <a:rPr lang="en-GB" sz="1300" dirty="0">
                <a:latin typeface="+mn-lt"/>
                <a:cs typeface="+mn-cs"/>
              </a:rPr>
              <a:t> correct p-value &lt;= 0.05).  Datasets are GLY = O-linked </a:t>
            </a:r>
            <a:r>
              <a:rPr lang="en-GB" sz="1300" dirty="0" err="1">
                <a:latin typeface="+mn-lt"/>
                <a:cs typeface="+mn-cs"/>
              </a:rPr>
              <a:t>glycosylation</a:t>
            </a:r>
            <a:r>
              <a:rPr lang="en-GB" sz="1300" dirty="0">
                <a:latin typeface="+mn-lt"/>
                <a:cs typeface="+mn-cs"/>
              </a:rPr>
              <a:t>; UBIQ = </a:t>
            </a:r>
            <a:r>
              <a:rPr lang="en-GB" sz="1300" dirty="0" err="1">
                <a:latin typeface="+mn-lt"/>
                <a:cs typeface="+mn-cs"/>
              </a:rPr>
              <a:t>Ubiquitination</a:t>
            </a:r>
            <a:r>
              <a:rPr lang="en-GB" sz="1300" dirty="0">
                <a:latin typeface="+mn-lt"/>
                <a:cs typeface="+mn-cs"/>
              </a:rPr>
              <a:t>; DIS = Protein disorder; PHOS = </a:t>
            </a:r>
            <a:r>
              <a:rPr lang="en-GB" sz="1300" dirty="0" err="1">
                <a:latin typeface="+mn-lt"/>
                <a:cs typeface="+mn-cs"/>
              </a:rPr>
              <a:t>Phosphorylation</a:t>
            </a:r>
            <a:r>
              <a:rPr lang="en-GB" sz="1300" dirty="0">
                <a:latin typeface="+mn-lt"/>
                <a:cs typeface="+mn-cs"/>
              </a:rPr>
              <a:t>; METH = Protein </a:t>
            </a:r>
            <a:r>
              <a:rPr lang="en-GB" sz="1300" dirty="0" err="1">
                <a:latin typeface="+mn-lt"/>
                <a:cs typeface="+mn-cs"/>
              </a:rPr>
              <a:t>methylation</a:t>
            </a:r>
            <a:r>
              <a:rPr lang="en-GB" sz="1300" dirty="0">
                <a:latin typeface="+mn-lt"/>
                <a:cs typeface="+mn-cs"/>
              </a:rPr>
              <a:t>; ACC = Solvent accessibility; COIL = Secondary structure coil; SHEET = Secondary structure beta sheet; CALM = </a:t>
            </a:r>
            <a:r>
              <a:rPr lang="en-GB" sz="1300" dirty="0" err="1">
                <a:latin typeface="+mn-lt"/>
                <a:cs typeface="+mn-cs"/>
              </a:rPr>
              <a:t>Calmodulin</a:t>
            </a:r>
            <a:r>
              <a:rPr lang="en-GB" sz="1300" dirty="0">
                <a:latin typeface="+mn-lt"/>
                <a:cs typeface="+mn-cs"/>
              </a:rPr>
              <a:t> binding site; CAT = Catalytic site; BUR = Buried; SIFT = SIFT score; STAB = Protein stability; HELIX = Secondary structure helix.</a:t>
            </a:r>
            <a:endParaRPr lang="en-US" dirty="0"/>
          </a:p>
        </p:txBody>
      </p:sp>
      <p:sp>
        <p:nvSpPr>
          <p:cNvPr id="4" name="Slide Number Placeholder 3"/>
          <p:cNvSpPr>
            <a:spLocks noGrp="1"/>
          </p:cNvSpPr>
          <p:nvPr>
            <p:ph type="sldNum" sz="quarter" idx="10"/>
          </p:nvPr>
        </p:nvSpPr>
        <p:spPr/>
        <p:txBody>
          <a:bodyPr/>
          <a:lstStyle/>
          <a:p>
            <a:fld id="{4413D15A-680C-4424-9050-EC022F12C86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Search: </a:t>
            </a:r>
          </a:p>
          <a:p>
            <a:pPr eaLnBrk="1" hangingPunct="1">
              <a:spcBef>
                <a:spcPct val="0"/>
              </a:spcBef>
            </a:pPr>
            <a:endParaRPr lang="en-US" smtClean="0">
              <a:latin typeface="Arial" pitchFamily="34" charset="0"/>
            </a:endParaRPr>
          </a:p>
          <a:p>
            <a:pPr eaLnBrk="1" hangingPunct="1">
              <a:spcBef>
                <a:spcPct val="0"/>
              </a:spcBef>
              <a:buFontTx/>
              <a:buChar char="-"/>
            </a:pPr>
            <a:r>
              <a:rPr lang="en-US" smtClean="0">
                <a:latin typeface="Arial" pitchFamily="34" charset="0"/>
              </a:rPr>
              <a:t>GEO has &gt; 13 datasets on retroperitoneal tumors, none show up without an ontology based search!</a:t>
            </a:r>
          </a:p>
          <a:p>
            <a:pPr eaLnBrk="1" hangingPunct="1">
              <a:spcBef>
                <a:spcPct val="0"/>
              </a:spcBef>
            </a:pPr>
            <a:r>
              <a:rPr lang="en-US" smtClean="0">
                <a:latin typeface="Arial" pitchFamily="34" charset="0"/>
              </a:rPr>
              <a:t>- Did you know that GEO contains more public datasets on drug – gene expression information that Connectivity map?</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Data mining: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 Extraction of Conditional Probabilities of the Relationships between Drugs, Diseases, and Genes from PubMed guided by relationships in PharmGKB in AMIA spring translational bioinformatics 2009.</a:t>
            </a:r>
          </a:p>
          <a:p>
            <a:pPr eaLnBrk="1" hangingPunct="1">
              <a:spcBef>
                <a:spcPct val="0"/>
              </a:spcBef>
            </a:pPr>
            <a:endParaRPr lang="en-US" smtClean="0">
              <a:latin typeface="Arial" pitchFamily="34" charset="0"/>
            </a:endParaRP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68A59-C7EC-43DC-9DE0-318629686863}"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Indexing an element from GEO.</a:t>
            </a:r>
            <a:r>
              <a:rPr lang="en-US" smtClean="0">
                <a:latin typeface="Arial" pitchFamily="34" charset="0"/>
              </a:rPr>
              <a:t> The GEO element GDS1989 is annotated according to its title and its description, as well as by the ontology elements that comprise the transitive closure over the parent–child relationships subsumed by the direct annotations.</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3009B3-E871-4786-B00C-28BC16478563}"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CollabRx</a:t>
            </a:r>
            <a:r>
              <a:rPr lang="en-US" dirty="0" smtClean="0"/>
              <a:t> funded this work</a:t>
            </a:r>
            <a:r>
              <a:rPr lang="en-US" baseline="0" dirty="0" smtClean="0"/>
              <a:t> .. Jeff </a:t>
            </a:r>
            <a:r>
              <a:rPr lang="en-US" baseline="0" dirty="0" err="1" smtClean="0"/>
              <a:t>Shrager</a:t>
            </a:r>
            <a:r>
              <a:rPr lang="en-US" baseline="0" dirty="0" smtClean="0"/>
              <a:t> is senior author.</a:t>
            </a:r>
            <a:endParaRPr lang="en-US" dirty="0"/>
          </a:p>
        </p:txBody>
      </p:sp>
      <p:sp>
        <p:nvSpPr>
          <p:cNvPr id="4" name="Slide Number Placeholder 3"/>
          <p:cNvSpPr>
            <a:spLocks noGrp="1"/>
          </p:cNvSpPr>
          <p:nvPr>
            <p:ph type="sldNum" sz="quarter" idx="10"/>
          </p:nvPr>
        </p:nvSpPr>
        <p:spPr/>
        <p:txBody>
          <a:bodyPr/>
          <a:lstStyle/>
          <a:p>
            <a:fld id="{4413D15A-680C-4424-9050-EC022F12C863}"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Compiling the cohort is a non-trivial problem … working with I2B2 to solve</a:t>
            </a:r>
            <a:r>
              <a:rPr lang="en-US" baseline="0" dirty="0" smtClean="0"/>
              <a:t> the “inter-institutional terminology mapping problem”</a:t>
            </a:r>
            <a:endParaRPr lang="en-US" dirty="0"/>
          </a:p>
        </p:txBody>
      </p:sp>
      <p:sp>
        <p:nvSpPr>
          <p:cNvPr id="4" name="Slide Number Placeholder 3"/>
          <p:cNvSpPr>
            <a:spLocks noGrp="1"/>
          </p:cNvSpPr>
          <p:nvPr>
            <p:ph type="sldNum" sz="quarter" idx="10"/>
          </p:nvPr>
        </p:nvSpPr>
        <p:spPr/>
        <p:txBody>
          <a:bodyPr/>
          <a:lstStyle/>
          <a:p>
            <a:fld id="{4413D15A-680C-4424-9050-EC022F12C863}"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Semantic analysis</a:t>
            </a:r>
            <a:endParaRPr lang="en-US" dirty="0"/>
          </a:p>
        </p:txBody>
      </p:sp>
      <p:sp>
        <p:nvSpPr>
          <p:cNvPr id="4" name="Slide Number Placeholder 3"/>
          <p:cNvSpPr>
            <a:spLocks noGrp="1"/>
          </p:cNvSpPr>
          <p:nvPr>
            <p:ph type="sldNum" sz="quarter" idx="10"/>
          </p:nvPr>
        </p:nvSpPr>
        <p:spPr/>
        <p:txBody>
          <a:bodyPr/>
          <a:lstStyle/>
          <a:p>
            <a:fld id="{A8A968DD-D10F-49BD-AE71-54D523EA11AB}"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886DFD-7543-42D2-B44D-761E4307AC77}" type="slidenum">
              <a:rPr lang="en-US">
                <a:solidFill>
                  <a:prstClr val="black"/>
                </a:solidFill>
                <a:latin typeface="Arial" pitchFamily="34" charset="0"/>
              </a:rPr>
              <a:pPr>
                <a:defRPr/>
              </a:pPr>
              <a:t>30</a:t>
            </a:fld>
            <a:endParaRPr lang="en-US">
              <a:solidFill>
                <a:prstClr val="black"/>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2D1E0-7593-4CA5-B41A-BC187F81C15A}" type="slidenum">
              <a:rPr lang="en-US"/>
              <a:pPr/>
              <a:t>35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E7ED7-2447-4E56-8FA1-0BB04BD4B79E}" type="slidenum">
              <a:rPr lang="en-US"/>
              <a:pPr/>
              <a:t>2</a:t>
            </a:fld>
            <a:endParaRPr lang="en-US"/>
          </a:p>
        </p:txBody>
      </p:sp>
      <p:sp>
        <p:nvSpPr>
          <p:cNvPr id="125954" name="Rectangle 2"/>
          <p:cNvSpPr>
            <a:spLocks noGrp="1" noRot="1" noChangeAspect="1" noChangeArrowheads="1" noTextEdit="1"/>
          </p:cNvSpPr>
          <p:nvPr>
            <p:ph type="sldImg"/>
          </p:nvPr>
        </p:nvSpPr>
        <p:spPr>
          <a:xfrm>
            <a:off x="1258888" y="720725"/>
            <a:ext cx="4800600" cy="3600450"/>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5663-B680-4D36-822D-84B655F784BE}" type="slidenum">
              <a:rPr lang="en-US"/>
              <a:pPr/>
              <a:t>3</a:t>
            </a:fld>
            <a:endParaRPr lang="en-US"/>
          </a:p>
        </p:txBody>
      </p:sp>
      <p:sp>
        <p:nvSpPr>
          <p:cNvPr id="128002" name="Rectangle 2"/>
          <p:cNvSpPr>
            <a:spLocks noGrp="1" noRot="1" noChangeAspect="1" noChangeArrowheads="1" noTextEdit="1"/>
          </p:cNvSpPr>
          <p:nvPr>
            <p:ph type="sldImg"/>
          </p:nvPr>
        </p:nvSpPr>
        <p:spPr>
          <a:xfrm>
            <a:off x="1258888" y="720725"/>
            <a:ext cx="4800600" cy="3600450"/>
          </a:xfrm>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5384D-354D-4BF7-96D2-1486CAFE8FB8}" type="slidenum">
              <a:rPr lang="en-US"/>
              <a:pPr/>
              <a:t>4</a:t>
            </a:fld>
            <a:endParaRPr lang="en-US"/>
          </a:p>
        </p:txBody>
      </p:sp>
      <p:sp>
        <p:nvSpPr>
          <p:cNvPr id="130050" name="Rectangle 2"/>
          <p:cNvSpPr>
            <a:spLocks noGrp="1" noRot="1" noChangeAspect="1" noChangeArrowheads="1" noTextEdit="1"/>
          </p:cNvSpPr>
          <p:nvPr>
            <p:ph type="sldImg"/>
          </p:nvPr>
        </p:nvSpPr>
        <p:spPr>
          <a:xfrm>
            <a:off x="1258888" y="720725"/>
            <a:ext cx="4800600" cy="3600450"/>
          </a:xfrm>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B799C-F564-4005-8801-24A7C63296A7}" type="slidenum">
              <a:rPr lang="en-US"/>
              <a:pPr/>
              <a:t>5</a:t>
            </a:fld>
            <a:endParaRPr lang="en-US"/>
          </a:p>
        </p:txBody>
      </p:sp>
      <p:sp>
        <p:nvSpPr>
          <p:cNvPr id="208898" name="Rectangle 2"/>
          <p:cNvSpPr>
            <a:spLocks noGrp="1" noRot="1" noChangeAspect="1" noChangeArrowheads="1" noTextEdit="1"/>
          </p:cNvSpPr>
          <p:nvPr>
            <p:ph type="sldImg"/>
          </p:nvPr>
        </p:nvSpPr>
        <p:spPr>
          <a:xfrm>
            <a:off x="1258888" y="720725"/>
            <a:ext cx="4800600" cy="3600450"/>
          </a:xfrm>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90CB60-6EA0-4E32-9C78-A03A379CEACC}" type="slidenum">
              <a:rPr lang="en-US">
                <a:solidFill>
                  <a:prstClr val="black"/>
                </a:solidFill>
              </a:rPr>
              <a:pPr>
                <a:defRPr/>
              </a:pPr>
              <a:t>7</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diving into the details, I want to disambiguate “annotations” a little bit…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13FA5-6E9F-4432-B3EE-283E367BF913}"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want to process the text and assign “tags” to each element in public repositories.</a:t>
            </a:r>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FA2C85-2304-48E0-8CCC-8B0F5397EFE5}" type="slidenum">
              <a:rPr lang="en-US">
                <a:solidFill>
                  <a:srgbClr val="000000"/>
                </a:solidFill>
              </a:rPr>
              <a:pPr>
                <a:defRPr/>
              </a:pPr>
              <a:t>9</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Elsevier </a:t>
            </a:r>
            <a:r>
              <a:rPr lang="en-US" dirty="0" err="1" smtClean="0"/>
              <a:t>SciVerse</a:t>
            </a:r>
            <a:endParaRPr lang="en-US" dirty="0" smtClean="0"/>
          </a:p>
          <a:p>
            <a:r>
              <a:rPr lang="en-US" dirty="0" smtClean="0"/>
              <a:t>Karen Dowell, Jackson Lab</a:t>
            </a:r>
          </a:p>
          <a:p>
            <a:r>
              <a:rPr lang="en-US" dirty="0" err="1" smtClean="0"/>
              <a:t>Shai-shen</a:t>
            </a:r>
            <a:r>
              <a:rPr lang="en-US" dirty="0" smtClean="0"/>
              <a:t> Orr, Mark Davis’s lab</a:t>
            </a:r>
          </a:p>
          <a:p>
            <a:r>
              <a:rPr lang="en-US" dirty="0" smtClean="0"/>
              <a:t>Sean Mooney’s group</a:t>
            </a:r>
          </a:p>
          <a:p>
            <a:r>
              <a:rPr lang="en-US" dirty="0" smtClean="0"/>
              <a:t>Ida </a:t>
            </a:r>
            <a:r>
              <a:rPr lang="en-US" dirty="0" err="1" smtClean="0"/>
              <a:t>Sim</a:t>
            </a:r>
            <a:r>
              <a:rPr lang="en-US" dirty="0" smtClean="0"/>
              <a:t>, UCSF</a:t>
            </a:r>
          </a:p>
          <a:p>
            <a:r>
              <a:rPr lang="en-US" dirty="0" smtClean="0"/>
              <a:t>Simon </a:t>
            </a:r>
            <a:r>
              <a:rPr lang="en-US" dirty="0" err="1" smtClean="0"/>
              <a:t>Twigger</a:t>
            </a:r>
            <a:r>
              <a:rPr lang="en-US" dirty="0" smtClean="0"/>
              <a:t>, Medical college of Wisconsin</a:t>
            </a:r>
          </a:p>
          <a:p>
            <a:r>
              <a:rPr lang="en-US" dirty="0" smtClean="0"/>
              <a:t>Nathan Baker, Washington Univ.</a:t>
            </a:r>
          </a:p>
          <a:p>
            <a:r>
              <a:rPr lang="en-US" dirty="0" err="1" smtClean="0"/>
              <a:t>Amit</a:t>
            </a:r>
            <a:r>
              <a:rPr lang="en-US" dirty="0" smtClean="0"/>
              <a:t> Seth, Wright State Univ.</a:t>
            </a:r>
          </a:p>
          <a:p>
            <a:r>
              <a:rPr lang="en-US" dirty="0" smtClean="0"/>
              <a:t>Neil </a:t>
            </a:r>
            <a:r>
              <a:rPr lang="en-US" dirty="0" err="1" smtClean="0"/>
              <a:t>Sarkar</a:t>
            </a:r>
            <a:r>
              <a:rPr lang="en-US" dirty="0" smtClean="0"/>
              <a:t>, University of Vermont</a:t>
            </a:r>
          </a:p>
          <a:p>
            <a:r>
              <a:rPr lang="en-US" dirty="0" smtClean="0"/>
              <a:t>Larry Hunter, University of Colorado, Denver</a:t>
            </a:r>
          </a:p>
        </p:txBody>
      </p:sp>
      <p:sp>
        <p:nvSpPr>
          <p:cNvPr id="4" name="Slide Number Placeholder 3"/>
          <p:cNvSpPr>
            <a:spLocks noGrp="1"/>
          </p:cNvSpPr>
          <p:nvPr>
            <p:ph type="sldNum" sz="quarter" idx="10"/>
          </p:nvPr>
        </p:nvSpPr>
        <p:spPr/>
        <p:txBody>
          <a:bodyPr/>
          <a:lstStyle/>
          <a:p>
            <a:fld id="{A8A968DD-D10F-49BD-AE71-54D523EA11AB}"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295400" y="4195763"/>
            <a:ext cx="7162800" cy="2128837"/>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2286000"/>
            <a:ext cx="6400800" cy="1524000"/>
          </a:xfrm>
        </p:spPr>
        <p:txBody>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7838850B-27C6-40CA-B744-8400605EF8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13B3E715-773A-4914-8B06-CEB6F32D7A1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E9498AE4-B8BE-4152-8129-AC4782A33AED}"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A9017EE6-3C7D-45F4-A15B-F3B2AB8C34F2}"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5082FEE3-A386-482A-A9EF-A7EE588F005B}"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0A8D5DEB-A4ED-43AD-827B-58C8AD2ADB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F2A5AFE2-85B4-4C80-BBB1-5528DC702FAD}"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344AA4A6-24A5-4C26-9101-44D7C12D497E}"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0E6BDAE2-125B-4329-B424-828C71776C78}"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AE6091B0-6D3C-4016-ABFC-46F8B07DBAA4}"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5AFB7A2C-A7CB-49CA-8085-09C2C51CB5A6}"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EB1B30CE-7BA9-4E3F-8E0D-A0208972528A}"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47204DB6-6E7C-4810-B197-E9A2827C962A}"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A658E87-6195-434B-822C-FAACD952FC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175500" y="6350000"/>
            <a:ext cx="1905000" cy="457200"/>
          </a:xfrm>
        </p:spPr>
        <p:txBody>
          <a:bodyPr/>
          <a:lstStyle>
            <a:lvl1pPr>
              <a:defRPr/>
            </a:lvl1pPr>
          </a:lstStyle>
          <a:p>
            <a:fld id="{EE3A001B-21DC-4EB4-AB59-3901BC13CBD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175500" y="6350000"/>
            <a:ext cx="1905000" cy="457200"/>
          </a:xfrm>
        </p:spPr>
        <p:txBody>
          <a:bodyPr/>
          <a:lstStyle>
            <a:lvl1pPr>
              <a:defRPr/>
            </a:lvl1pPr>
          </a:lstStyle>
          <a:p>
            <a:fld id="{BA874392-F5E9-4B3B-BA49-2E4C631DE9E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D35157-F72A-47C8-BA24-E41E9D9CFA6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979F4C-228D-44BF-A0D9-8BE0B7E6A96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AEAB9E-4CA5-4319-AFDF-C221662DB16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4EB30E-4AF5-4664-BCD5-DA72DDF4B8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29322E-E70C-4EC7-B51E-6B1D5E4A968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994D1C-DFA9-41C6-8493-ABE4B5F961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chor="t"/>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4A38BBE2-4C20-4606-90B2-4790BE08BC8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801F09-B1E6-4121-B2A1-03260363770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A6455-ACD5-4030-9090-6BAA6BF8BB7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0AA852-8CF8-439E-AA34-E25F4944C76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3EA47-06BD-40FB-B2CE-577AC5425B8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B0D4D-C51A-450F-B5D4-8651AA82E5B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6CA5D384-2E12-43FF-B2A0-43CF7A35931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388B2CA8-EBF7-41E2-842B-98CC0E9197A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F1223774-03C0-4813-A076-AF2A1EA800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5BA22AA2-A499-4627-9E7B-F8CAFF8C85C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63BB8554-9A98-4140-9AC9-9C00FA6BF2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AA65087-BFD2-4E5C-AE57-863CB896BA5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BBA6B6F0-EB36-4933-9DA7-987F8BD10FE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1D26A2DD-D755-485D-A8D4-99AD945E927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C79C18A0-0C0E-44A4-8A02-E56BA2E13F2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69F01D2D-1393-482A-B6E4-763C3225870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6317BFA5-F81A-4E9A-B554-2ABEDD57162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6D34631C-59CC-42C6-80D2-50C2E717F61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EC9A06DC-7C70-4D6F-AF4F-A10206A437E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22AA7F2C-F43D-4677-9570-09EE5C94993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AB610999-133A-494F-8C7A-94009C30FE5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88769AC6-3E9C-462C-9C64-AF2B947E0B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FA71A6B-E22A-4590-A710-2CDF56CE2C0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02D0BA17-575A-4584-BF33-2412CAD2C6A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01DE1DA9-69BE-4807-A36B-B22CD996071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3E545845-211E-44C5-B014-77A8A8C2D42C}"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B0613108-3D9F-47CC-9621-62031521868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646698E9-9C62-46CB-BBBA-5FF9C0CABEE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DBE2C227-BA2C-4EAB-B6E9-4B405C4243D6}"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EF483F1F-0EF6-43F7-B09B-BAAC029E30B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175500" y="6350000"/>
            <a:ext cx="1905000" cy="457200"/>
          </a:xfrm>
        </p:spPr>
        <p:txBody>
          <a:bodyPr/>
          <a:lstStyle>
            <a:lvl1pPr>
              <a:defRPr/>
            </a:lvl1pPr>
          </a:lstStyle>
          <a:p>
            <a:fld id="{EE3A001B-21DC-4EB4-AB59-3901BC13CBDF}"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175500" y="6350000"/>
            <a:ext cx="1905000" cy="457200"/>
          </a:xfrm>
        </p:spPr>
        <p:txBody>
          <a:bodyPr/>
          <a:lstStyle>
            <a:lvl1pPr>
              <a:defRPr/>
            </a:lvl1pPr>
          </a:lstStyle>
          <a:p>
            <a:fld id="{BA874392-F5E9-4B3B-BA49-2E4C631DE9E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C8BF2BFB-3C3C-4D8F-A126-9FA3DEBB77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0EA53AE5-73D6-4C1D-B2BF-68CE38D5799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EEAB26E6-89D8-4D37-A894-7C2691C1244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A68B69BF-01A3-4B47-B69B-96F0188975A1}"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FE9EFE40-23F2-4420-9A6E-01168311A60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60F1DADA-199D-469E-865D-4D756B15AAB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AADF905D-AA88-48B7-8CA4-FA070D13F45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6814F48A-38B1-4BA5-A858-13A41DFD518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EA03434A-7290-4C6F-9BA6-17EBE08FD79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272171C7-5A90-48E1-93DE-6560330EC85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EECC2354-BB3C-44B9-87A2-969AA9EEDEF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9D443F8E-04C9-451A-A9EF-3A3CDF5280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FD7CCFC8-FF5B-4785-A2B8-8240DDE0F77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175500" y="6350000"/>
            <a:ext cx="1905000" cy="457200"/>
          </a:xfrm>
        </p:spPr>
        <p:txBody>
          <a:bodyPr/>
          <a:lstStyle>
            <a:lvl1pPr>
              <a:defRPr/>
            </a:lvl1pPr>
          </a:lstStyle>
          <a:p>
            <a:fld id="{EE3A001B-21DC-4EB4-AB59-3901BC13CBD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7150" y="635635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30550" y="63627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175500" y="6350000"/>
            <a:ext cx="1905000" cy="457200"/>
          </a:xfrm>
        </p:spPr>
        <p:txBody>
          <a:bodyPr/>
          <a:lstStyle>
            <a:lvl1pPr>
              <a:defRPr/>
            </a:lvl1pPr>
          </a:lstStyle>
          <a:p>
            <a:fld id="{BA874392-F5E9-4B3B-BA49-2E4C631DE9ED}"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4" descr="C:\Users\nigam\Downloads\som_logo_dk2400.jpg"/>
          <p:cNvPicPr>
            <a:picLocks noChangeAspect="1" noChangeArrowheads="1"/>
          </p:cNvPicPr>
          <p:nvPr userDrawn="1"/>
        </p:nvPicPr>
        <p:blipFill>
          <a:blip r:embed="rId2" cstate="print"/>
          <a:srcRect b="38303"/>
          <a:stretch>
            <a:fillRect/>
          </a:stretch>
        </p:blipFill>
        <p:spPr bwMode="auto">
          <a:xfrm>
            <a:off x="1066800" y="4800600"/>
            <a:ext cx="6858000" cy="1371600"/>
          </a:xfrm>
          <a:prstGeom prst="rect">
            <a:avLst/>
          </a:prstGeom>
          <a:noFill/>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90" y="2362200"/>
            <a:ext cx="7772400" cy="1362075"/>
          </a:xfrm>
          <a:solidFill>
            <a:srgbClr val="FFFF99"/>
          </a:solidFill>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449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580FCEC-56FB-42DF-A529-17FCA841B29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E3B12C3B-5F97-4B98-B057-2245F29FE848}"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5F6B5B99-0136-4706-8A8D-880A13523D19}"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FDFA7A9F-D6B2-47C1-A904-CA5B23BCDC5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6F43EF83-1827-4C14-8458-B51763A2F7BA}"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49C22F3F-39DD-444B-A1AF-44F745E0204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A6B42698-EC03-45CD-B503-64200B5B2F65}"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74C594ED-812E-41C4-AA9D-0AD393DF4A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A609703-4AC2-40E6-BD73-99B7DB47D76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894BC281-CCC4-4ACC-BEAE-1F066BD25D32}"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28A2017A-BBBC-4478-8358-4A4E9C5CD710}"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03E33C7-1168-4B5F-BE5B-C2062FC693B1}"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44017F4-A23B-4083-B5DA-DE07CB60FA8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4" descr="C:\Users\nigam\Downloads\som_logo_dk2400.jpg"/>
          <p:cNvPicPr>
            <a:picLocks noChangeAspect="1" noChangeArrowheads="1"/>
          </p:cNvPicPr>
          <p:nvPr userDrawn="1"/>
        </p:nvPicPr>
        <p:blipFill>
          <a:blip r:embed="rId2" cstate="print"/>
          <a:srcRect b="38303"/>
          <a:stretch>
            <a:fillRect/>
          </a:stretch>
        </p:blipFill>
        <p:spPr bwMode="auto">
          <a:xfrm>
            <a:off x="1066800" y="4800600"/>
            <a:ext cx="6858000" cy="1371600"/>
          </a:xfrm>
          <a:prstGeom prst="rect">
            <a:avLst/>
          </a:prstGeom>
          <a:noFill/>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90" y="2362200"/>
            <a:ext cx="7772400" cy="1362075"/>
          </a:xfrm>
          <a:solidFill>
            <a:srgbClr val="FFFF99"/>
          </a:solidFill>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449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518C2088-F5A8-4F36-ACE4-711E5084E59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4" descr="C:\Users\nigam\Downloads\som_logo_dk2400.jpg"/>
          <p:cNvPicPr>
            <a:picLocks noChangeAspect="1" noChangeArrowheads="1"/>
          </p:cNvPicPr>
          <p:nvPr userDrawn="1"/>
        </p:nvPicPr>
        <p:blipFill>
          <a:blip r:embed="rId2" cstate="print"/>
          <a:srcRect b="38303"/>
          <a:stretch>
            <a:fillRect/>
          </a:stretch>
        </p:blipFill>
        <p:spPr bwMode="auto">
          <a:xfrm>
            <a:off x="1066800" y="4800600"/>
            <a:ext cx="6858000" cy="1371600"/>
          </a:xfrm>
          <a:prstGeom prst="rect">
            <a:avLst/>
          </a:prstGeom>
          <a:noFill/>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90" y="2362200"/>
            <a:ext cx="7772400" cy="1362075"/>
          </a:xfrm>
          <a:solidFill>
            <a:srgbClr val="FFFF99"/>
          </a:solidFill>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449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8/9/10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4" Type="http://schemas.openxmlformats.org/officeDocument/2006/relationships/slideLayout" Target="../slideLayouts/slideLayout109.xml"/><Relationship Id="rId7" Type="http://schemas.openxmlformats.org/officeDocument/2006/relationships/slideLayout" Target="../slideLayouts/slideLayout112.xml"/><Relationship Id="rId11" Type="http://schemas.openxmlformats.org/officeDocument/2006/relationships/slideLayout" Target="../slideLayouts/slideLayout11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8" Type="http://schemas.openxmlformats.org/officeDocument/2006/relationships/slideLayout" Target="../slideLayouts/slideLayout113.xml"/><Relationship Id="rId13" Type="http://schemas.openxmlformats.org/officeDocument/2006/relationships/image" Target="../media/image1.png"/><Relationship Id="rId10" Type="http://schemas.openxmlformats.org/officeDocument/2006/relationships/slideLayout" Target="../slideLayouts/slideLayout115.xml"/><Relationship Id="rId5"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7.xml"/><Relationship Id="rId9" Type="http://schemas.openxmlformats.org/officeDocument/2006/relationships/slideLayout" Target="../slideLayouts/slideLayout114.xml"/><Relationship Id="rId3"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4" Type="http://schemas.openxmlformats.org/officeDocument/2006/relationships/slideLayout" Target="../slideLayouts/slideLayout17.xml"/><Relationship Id="rId10" Type="http://schemas.openxmlformats.org/officeDocument/2006/relationships/slideLayout" Target="../slideLayouts/slideLayout23.xml"/><Relationship Id="rId5" Type="http://schemas.openxmlformats.org/officeDocument/2006/relationships/slideLayout" Target="../slideLayouts/slideLayout18.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 Id="rId6"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4" Type="http://schemas.openxmlformats.org/officeDocument/2006/relationships/slideLayout" Target="../slideLayouts/slideLayout28.xml"/><Relationship Id="rId7" Type="http://schemas.openxmlformats.org/officeDocument/2006/relationships/slideLayout" Target="../slideLayouts/slideLayout31.xml"/><Relationship Id="rId11" Type="http://schemas.openxmlformats.org/officeDocument/2006/relationships/slideLayout" Target="../slideLayouts/slideLayout3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8" Type="http://schemas.openxmlformats.org/officeDocument/2006/relationships/slideLayout" Target="../slideLayouts/slideLayout32.xml"/><Relationship Id="rId13" Type="http://schemas.openxmlformats.org/officeDocument/2006/relationships/image" Target="../media/image1.png"/><Relationship Id="rId10" Type="http://schemas.openxmlformats.org/officeDocument/2006/relationships/slideLayout" Target="../slideLayouts/slideLayout34.xml"/><Relationship Id="rId5"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6.xml"/><Relationship Id="rId9" Type="http://schemas.openxmlformats.org/officeDocument/2006/relationships/slideLayout" Target="../slideLayouts/slideLayout33.xml"/><Relationship Id="rId3"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4" Type="http://schemas.openxmlformats.org/officeDocument/2006/relationships/theme" Target="../theme/theme4.xml"/><Relationship Id="rId4" Type="http://schemas.openxmlformats.org/officeDocument/2006/relationships/slideLayout" Target="../slideLayouts/slideLayout39.xml"/><Relationship Id="rId7" Type="http://schemas.openxmlformats.org/officeDocument/2006/relationships/slideLayout" Target="../slideLayouts/slideLayout42.xml"/><Relationship Id="rId11" Type="http://schemas.openxmlformats.org/officeDocument/2006/relationships/slideLayout" Target="../slideLayouts/slideLayout4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8" Type="http://schemas.openxmlformats.org/officeDocument/2006/relationships/slideLayout" Target="../slideLayouts/slideLayout43.xml"/><Relationship Id="rId13" Type="http://schemas.openxmlformats.org/officeDocument/2006/relationships/slideLayout" Target="../slideLayouts/slideLayout48.xml"/><Relationship Id="rId10" Type="http://schemas.openxmlformats.org/officeDocument/2006/relationships/slideLayout" Target="../slideLayouts/slideLayout45.xml"/><Relationship Id="rId5" Type="http://schemas.openxmlformats.org/officeDocument/2006/relationships/slideLayout" Target="../slideLayouts/slideLayout40.xml"/><Relationship Id="rId15" Type="http://schemas.openxmlformats.org/officeDocument/2006/relationships/image" Target="../media/image1.png"/><Relationship Id="rId12" Type="http://schemas.openxmlformats.org/officeDocument/2006/relationships/slideLayout" Target="../slideLayouts/slideLayout47.xml"/><Relationship Id="rId2" Type="http://schemas.openxmlformats.org/officeDocument/2006/relationships/slideLayout" Target="../slideLayouts/slideLayout37.xml"/><Relationship Id="rId9" Type="http://schemas.openxmlformats.org/officeDocument/2006/relationships/slideLayout" Target="../slideLayouts/slideLayout44.xml"/><Relationship Id="rId3"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4" Type="http://schemas.openxmlformats.org/officeDocument/2006/relationships/theme" Target="../theme/theme5.xml"/><Relationship Id="rId4" Type="http://schemas.openxmlformats.org/officeDocument/2006/relationships/slideLayout" Target="../slideLayouts/slideLayout52.xml"/><Relationship Id="rId7" Type="http://schemas.openxmlformats.org/officeDocument/2006/relationships/slideLayout" Target="../slideLayouts/slideLayout55.xml"/><Relationship Id="rId11" Type="http://schemas.openxmlformats.org/officeDocument/2006/relationships/slideLayout" Target="../slideLayouts/slideLayout5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8" Type="http://schemas.openxmlformats.org/officeDocument/2006/relationships/slideLayout" Target="../slideLayouts/slideLayout56.xml"/><Relationship Id="rId13" Type="http://schemas.openxmlformats.org/officeDocument/2006/relationships/slideLayout" Target="../slideLayouts/slideLayout61.xml"/><Relationship Id="rId10" Type="http://schemas.openxmlformats.org/officeDocument/2006/relationships/slideLayout" Target="../slideLayouts/slideLayout58.xml"/><Relationship Id="rId5" Type="http://schemas.openxmlformats.org/officeDocument/2006/relationships/slideLayout" Target="../slideLayouts/slideLayout53.xml"/><Relationship Id="rId15" Type="http://schemas.openxmlformats.org/officeDocument/2006/relationships/image" Target="../media/image1.png"/><Relationship Id="rId12" Type="http://schemas.openxmlformats.org/officeDocument/2006/relationships/slideLayout" Target="../slideLayouts/slideLayout60.xml"/><Relationship Id="rId2" Type="http://schemas.openxmlformats.org/officeDocument/2006/relationships/slideLayout" Target="../slideLayouts/slideLayout50.xml"/><Relationship Id="rId9" Type="http://schemas.openxmlformats.org/officeDocument/2006/relationships/slideLayout" Target="../slideLayouts/slideLayout57.xml"/><Relationship Id="rId3"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4" Type="http://schemas.openxmlformats.org/officeDocument/2006/relationships/slideLayout" Target="../slideLayouts/slideLayout65.xml"/><Relationship Id="rId10" Type="http://schemas.openxmlformats.org/officeDocument/2006/relationships/slideLayout" Target="../slideLayouts/slideLayout71.xml"/><Relationship Id="rId5" Type="http://schemas.openxmlformats.org/officeDocument/2006/relationships/slideLayout" Target="../slideLayouts/slideLayout66.xml"/><Relationship Id="rId7" Type="http://schemas.openxmlformats.org/officeDocument/2006/relationships/slideLayout" Target="../slideLayouts/slideLayout68.xml"/><Relationship Id="rId11" Type="http://schemas.openxmlformats.org/officeDocument/2006/relationships/slideLayout" Target="../slideLayouts/slideLayout72.xml"/><Relationship Id="rId12" Type="http://schemas.openxmlformats.org/officeDocument/2006/relationships/theme" Target="../theme/theme6.xml"/><Relationship Id="rId1" Type="http://schemas.openxmlformats.org/officeDocument/2006/relationships/slideLayout" Target="../slideLayouts/slideLayout62.xml"/><Relationship Id="rId2" Type="http://schemas.openxmlformats.org/officeDocument/2006/relationships/slideLayout" Target="../slideLayouts/slideLayout63.xml"/><Relationship Id="rId9" Type="http://schemas.openxmlformats.org/officeDocument/2006/relationships/slideLayout" Target="../slideLayouts/slideLayout70.xml"/><Relationship Id="rId3" Type="http://schemas.openxmlformats.org/officeDocument/2006/relationships/slideLayout" Target="../slideLayouts/slideLayout64.xml"/><Relationship Id="rId6"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4" Type="http://schemas.openxmlformats.org/officeDocument/2006/relationships/slideLayout" Target="../slideLayouts/slideLayout76.xml"/><Relationship Id="rId7" Type="http://schemas.openxmlformats.org/officeDocument/2006/relationships/slideLayout" Target="../slideLayouts/slideLayout79.xml"/><Relationship Id="rId11" Type="http://schemas.openxmlformats.org/officeDocument/2006/relationships/slideLayout" Target="../slideLayouts/slideLayout8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8" Type="http://schemas.openxmlformats.org/officeDocument/2006/relationships/slideLayout" Target="../slideLayouts/slideLayout80.xml"/><Relationship Id="rId13" Type="http://schemas.openxmlformats.org/officeDocument/2006/relationships/image" Target="../media/image1.png"/><Relationship Id="rId10" Type="http://schemas.openxmlformats.org/officeDocument/2006/relationships/slideLayout" Target="../slideLayouts/slideLayout82.xml"/><Relationship Id="rId5"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4.xml"/><Relationship Id="rId9" Type="http://schemas.openxmlformats.org/officeDocument/2006/relationships/slideLayout" Target="../slideLayouts/slideLayout81.xml"/><Relationship Id="rId3"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4" Type="http://schemas.openxmlformats.org/officeDocument/2006/relationships/slideLayout" Target="../slideLayouts/slideLayout87.xml"/><Relationship Id="rId10" Type="http://schemas.openxmlformats.org/officeDocument/2006/relationships/slideLayout" Target="../slideLayouts/slideLayout93.xml"/><Relationship Id="rId5" Type="http://schemas.openxmlformats.org/officeDocument/2006/relationships/slideLayout" Target="../slideLayouts/slideLayout88.xml"/><Relationship Id="rId7" Type="http://schemas.openxmlformats.org/officeDocument/2006/relationships/slideLayout" Target="../slideLayouts/slideLayout90.xml"/><Relationship Id="rId11" Type="http://schemas.openxmlformats.org/officeDocument/2006/relationships/slideLayout" Target="../slideLayouts/slideLayout94.xml"/><Relationship Id="rId12" Type="http://schemas.openxmlformats.org/officeDocument/2006/relationships/theme" Target="../theme/theme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9" Type="http://schemas.openxmlformats.org/officeDocument/2006/relationships/slideLayout" Target="../slideLayouts/slideLayout92.xml"/><Relationship Id="rId3" Type="http://schemas.openxmlformats.org/officeDocument/2006/relationships/slideLayout" Target="../slideLayouts/slideLayout86.xml"/><Relationship Id="rId6"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4" Type="http://schemas.openxmlformats.org/officeDocument/2006/relationships/slideLayout" Target="../slideLayouts/slideLayout98.xml"/><Relationship Id="rId10" Type="http://schemas.openxmlformats.org/officeDocument/2006/relationships/slideLayout" Target="../slideLayouts/slideLayout104.xml"/><Relationship Id="rId5" Type="http://schemas.openxmlformats.org/officeDocument/2006/relationships/slideLayout" Target="../slideLayouts/slideLayout99.xml"/><Relationship Id="rId7" Type="http://schemas.openxmlformats.org/officeDocument/2006/relationships/slideLayout" Target="../slideLayouts/slideLayout101.xml"/><Relationship Id="rId11" Type="http://schemas.openxmlformats.org/officeDocument/2006/relationships/slideLayout" Target="../slideLayouts/slideLayout105.xml"/><Relationship Id="rId12" Type="http://schemas.openxmlformats.org/officeDocument/2006/relationships/theme" Target="../theme/theme9.xml"/><Relationship Id="rId1" Type="http://schemas.openxmlformats.org/officeDocument/2006/relationships/slideLayout" Target="../slideLayouts/slideLayout95.xml"/><Relationship Id="rId2" Type="http://schemas.openxmlformats.org/officeDocument/2006/relationships/slideLayout" Target="../slideLayouts/slideLayout96.xml"/><Relationship Id="rId9" Type="http://schemas.openxmlformats.org/officeDocument/2006/relationships/slideLayout" Target="../slideLayouts/slideLayout103.xml"/><Relationship Id="rId3" Type="http://schemas.openxmlformats.org/officeDocument/2006/relationships/slideLayout" Target="../slideLayouts/slideLayout97.xml"/><Relationship Id="rId6"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 typeface="Wingdings" pitchFamily="2" charset="2"/>
              <a:buNone/>
              <a:defRPr sz="1200" b="1">
                <a:solidFill>
                  <a:prstClr val="black">
                    <a:tint val="75000"/>
                  </a:prstClr>
                </a:solidFill>
                <a:latin typeface="Arial" charset="0"/>
                <a:cs typeface="+mn-cs"/>
              </a:defRPr>
            </a:lvl1pPr>
          </a:lstStyle>
          <a:p>
            <a:fld id="{E2826AB8-4433-44CE-BBDD-3C46B1A5D0AD}" type="slidenum">
              <a:rPr lang="en-US" smtClean="0"/>
              <a:pPr/>
              <a:t>‹#›</a:t>
            </a:fld>
            <a:endParaRPr lang="en-US"/>
          </a:p>
        </p:txBody>
      </p:sp>
      <p:pic>
        <p:nvPicPr>
          <p:cNvPr id="1029" name="Picture 19" descr="ncbo_logo_vertical"/>
          <p:cNvPicPr>
            <a:picLocks noChangeAspect="1" noChangeArrowheads="1"/>
          </p:cNvPicPr>
          <p:nvPr/>
        </p:nvPicPr>
        <p:blipFill>
          <a:blip r:embed="rId15"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schemeClr val="tx1"/>
                </a:solidFill>
                <a:latin typeface="+mn-lt"/>
                <a:cs typeface="Arial" charset="0"/>
              </a:defRPr>
            </a:lvl1pPr>
          </a:lstStyle>
          <a:p>
            <a:pPr>
              <a:defRPr/>
            </a:pPr>
            <a:fld id="{6AC3C81C-0E80-48C2-B75D-3777586240D4}" type="slidenum">
              <a:rPr lang="en-US">
                <a:solidFill>
                  <a:prstClr val="black"/>
                </a:solidFill>
              </a:rPr>
              <a:pPr>
                <a:defRPr/>
              </a:pPr>
              <a:t>‹#›</a:t>
            </a:fld>
            <a:endParaRPr lang="en-US">
              <a:solidFill>
                <a:prstClr val="black"/>
              </a:solidFill>
            </a:endParaRPr>
          </a:p>
        </p:txBody>
      </p:sp>
      <p:pic>
        <p:nvPicPr>
          <p:cNvPr id="1031"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itchFamily="34" charset="0"/>
                <a:cs typeface="+mn-cs"/>
              </a:defRPr>
            </a:lvl1pPr>
          </a:lstStyle>
          <a:p>
            <a:pPr>
              <a:defRPr/>
            </a:pPr>
            <a:fld id="{7DFB8E96-93D1-449D-BC06-434697155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MS PGothic" pitchFamily="34" charset="-128"/>
        </a:defRPr>
      </a:lvl2pPr>
      <a:lvl3pPr algn="ctr" rtl="0" eaLnBrk="1" fontAlgn="base" hangingPunct="1">
        <a:spcBef>
          <a:spcPct val="0"/>
        </a:spcBef>
        <a:spcAft>
          <a:spcPct val="0"/>
        </a:spcAft>
        <a:defRPr sz="4400">
          <a:solidFill>
            <a:schemeClr val="tx2"/>
          </a:solidFill>
          <a:latin typeface="Arial" pitchFamily="34" charset="0"/>
          <a:ea typeface="MS PGothic" pitchFamily="34" charset="-128"/>
        </a:defRPr>
      </a:lvl3pPr>
      <a:lvl4pPr algn="ctr" rtl="0" eaLnBrk="1" fontAlgn="base" hangingPunct="1">
        <a:spcBef>
          <a:spcPct val="0"/>
        </a:spcBef>
        <a:spcAft>
          <a:spcPct val="0"/>
        </a:spcAft>
        <a:defRPr sz="4400">
          <a:solidFill>
            <a:schemeClr val="tx2"/>
          </a:solidFill>
          <a:latin typeface="Arial" pitchFamily="34" charset="0"/>
          <a:ea typeface="MS PGothic" pitchFamily="34" charset="-128"/>
        </a:defRPr>
      </a:lvl4pPr>
      <a:lvl5pPr algn="ctr" rtl="0" eaLnBrk="1" fontAlgn="base" hangingPunct="1">
        <a:spcBef>
          <a:spcPct val="0"/>
        </a:spcBef>
        <a:spcAft>
          <a:spcPct val="0"/>
        </a:spcAft>
        <a:defRPr sz="4400">
          <a:solidFill>
            <a:schemeClr val="tx2"/>
          </a:solidFill>
          <a:latin typeface="Arial"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Arial" pitchFamily="34" charset="0"/>
          <a:ea typeface="MS PGothic" pitchFamily="34" charset="-128"/>
        </a:defRPr>
      </a:lvl6pPr>
      <a:lvl7pPr marL="914400" algn="ctr" rtl="0" eaLnBrk="1" fontAlgn="base" hangingPunct="1">
        <a:spcBef>
          <a:spcPct val="0"/>
        </a:spcBef>
        <a:spcAft>
          <a:spcPct val="0"/>
        </a:spcAft>
        <a:defRPr sz="4400">
          <a:solidFill>
            <a:schemeClr val="tx2"/>
          </a:solidFill>
          <a:latin typeface="Arial" pitchFamily="34" charset="0"/>
          <a:ea typeface="MS PGothic" pitchFamily="34" charset="-128"/>
        </a:defRPr>
      </a:lvl7pPr>
      <a:lvl8pPr marL="1371600" algn="ctr" rtl="0" eaLnBrk="1" fontAlgn="base" hangingPunct="1">
        <a:spcBef>
          <a:spcPct val="0"/>
        </a:spcBef>
        <a:spcAft>
          <a:spcPct val="0"/>
        </a:spcAft>
        <a:defRPr sz="4400">
          <a:solidFill>
            <a:schemeClr val="tx2"/>
          </a:solidFill>
          <a:latin typeface="Arial" pitchFamily="34" charset="0"/>
          <a:ea typeface="MS PGothic" pitchFamily="34" charset="-128"/>
        </a:defRPr>
      </a:lvl8pPr>
      <a:lvl9pPr marL="1828800" algn="ctr" rtl="0" eaLnBrk="1" fontAlgn="base" hangingPunct="1">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3075"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CA7B7FDB-8774-4F10-99C8-526228CB30DE}" type="slidenum">
              <a:rPr lang="en-US"/>
              <a:pPr>
                <a:defRPr/>
              </a:pPr>
              <a:t>‹#›</a:t>
            </a:fld>
            <a:endParaRPr lang="en-US"/>
          </a:p>
        </p:txBody>
      </p:sp>
      <p:pic>
        <p:nvPicPr>
          <p:cNvPr id="3079"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4099"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3C71A3E9-0C94-4470-830F-08925C75EB18}" type="slidenum">
              <a:rPr lang="en-US"/>
              <a:pPr>
                <a:defRPr/>
              </a:pPr>
              <a:t>‹#›</a:t>
            </a:fld>
            <a:endParaRPr lang="en-US"/>
          </a:p>
        </p:txBody>
      </p:sp>
      <p:pic>
        <p:nvPicPr>
          <p:cNvPr id="4103" name="Picture 19" descr="ncbo_logo_vertical"/>
          <p:cNvPicPr>
            <a:picLocks noChangeAspect="1" noChangeArrowheads="1"/>
          </p:cNvPicPr>
          <p:nvPr/>
        </p:nvPicPr>
        <p:blipFill>
          <a:blip r:embed="rId15"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27" r:id="rId12"/>
    <p:sldLayoutId id="2147483728" r:id="rId13"/>
  </p:sldLayoutIdLst>
  <p:txStyles>
    <p:titleStyle>
      <a:lvl1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5123"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D644D683-418B-46F0-B179-1A0FAF335049}" type="slidenum">
              <a:rPr lang="en-US"/>
              <a:pPr>
                <a:defRPr/>
              </a:pPr>
              <a:t>‹#›</a:t>
            </a:fld>
            <a:endParaRPr lang="en-US"/>
          </a:p>
        </p:txBody>
      </p:sp>
      <p:pic>
        <p:nvPicPr>
          <p:cNvPr id="5127" name="Picture 19" descr="ncbo_logo_vertical"/>
          <p:cNvPicPr>
            <a:picLocks noChangeAspect="1" noChangeArrowheads="1"/>
          </p:cNvPicPr>
          <p:nvPr/>
        </p:nvPicPr>
        <p:blipFill>
          <a:blip r:embed="rId15"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9" r:id="rId12"/>
    <p:sldLayoutId id="2147483730" r:id="rId13"/>
  </p:sldLayoutIdLst>
  <p:txStyles>
    <p:titleStyle>
      <a:lvl1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1" fontAlgn="base" hangingPunct="1">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1430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buFontTx/>
              <a:buNone/>
            </a:pPr>
            <a:fld id="{1D8BD707-D9CF-40AE-B4C6-C98DA3205C09}" type="datetimeFigureOut">
              <a:rPr lang="en-US" smtClean="0">
                <a:solidFill>
                  <a:prstClr val="black"/>
                </a:solidFill>
                <a:latin typeface="Calibri"/>
                <a:cs typeface="+mn-cs"/>
              </a:rPr>
              <a:pPr fontAlgn="auto">
                <a:spcBef>
                  <a:spcPts val="0"/>
                </a:spcBef>
                <a:spcAft>
                  <a:spcPts val="0"/>
                </a:spcAft>
                <a:buFontTx/>
                <a:buNone/>
              </a:pPr>
              <a:t>8/9/10</a:t>
            </a:fld>
            <a:endParaRPr lang="en-US" dirty="0">
              <a:solidFill>
                <a:prstClr val="black"/>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6F15528-21DE-4FAA-801E-634DDDAF4B2B}" type="slidenum">
              <a:rPr lang="en-US" smtClean="0">
                <a:solidFill>
                  <a:prstClr val="black">
                    <a:tint val="75000"/>
                  </a:prstClr>
                </a:solidFill>
                <a:latin typeface="Calibri"/>
                <a:cs typeface="+mn-cs"/>
              </a:rPr>
              <a:pPr fontAlgn="auto">
                <a:spcBef>
                  <a:spcPts val="0"/>
                </a:spcBef>
                <a:spcAft>
                  <a:spcPts val="0"/>
                </a:spcAft>
                <a:buFontTx/>
                <a:buNone/>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87FF8BEB-BA3E-43AF-B37D-7419CE3A92FF}" type="slidenum">
              <a:rPr lang="en-US"/>
              <a:pPr>
                <a:defRPr/>
              </a:pPr>
              <a:t>‹#›</a:t>
            </a:fld>
            <a:endParaRPr lang="en-US"/>
          </a:p>
        </p:txBody>
      </p:sp>
      <p:pic>
        <p:nvPicPr>
          <p:cNvPr id="1031"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1430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buFontTx/>
              <a:buNone/>
            </a:pPr>
            <a:fld id="{1D8BD707-D9CF-40AE-B4C6-C98DA3205C09}" type="datetimeFigureOut">
              <a:rPr lang="en-US" smtClean="0">
                <a:solidFill>
                  <a:prstClr val="black"/>
                </a:solidFill>
                <a:latin typeface="Calibri"/>
                <a:cs typeface="+mn-cs"/>
              </a:rPr>
              <a:pPr fontAlgn="auto">
                <a:spcBef>
                  <a:spcPts val="0"/>
                </a:spcBef>
                <a:spcAft>
                  <a:spcPts val="0"/>
                </a:spcAft>
                <a:buFontTx/>
                <a:buNone/>
              </a:pPr>
              <a:t>8/9/10</a:t>
            </a:fld>
            <a:endParaRPr lang="en-US" dirty="0">
              <a:solidFill>
                <a:prstClr val="black"/>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6F15528-21DE-4FAA-801E-634DDDAF4B2B}" type="slidenum">
              <a:rPr lang="en-US" smtClean="0">
                <a:solidFill>
                  <a:prstClr val="black">
                    <a:tint val="75000"/>
                  </a:prstClr>
                </a:solidFill>
                <a:latin typeface="Calibri"/>
                <a:cs typeface="+mn-cs"/>
              </a:rPr>
              <a:pPr fontAlgn="auto">
                <a:spcBef>
                  <a:spcPts val="0"/>
                </a:spcBef>
                <a:spcAft>
                  <a:spcPts val="0"/>
                </a:spcAft>
                <a:buFontTx/>
                <a:buNone/>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143000"/>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buFontTx/>
              <a:buNone/>
            </a:pPr>
            <a:fld id="{1D8BD707-D9CF-40AE-B4C6-C98DA3205C09}" type="datetimeFigureOut">
              <a:rPr lang="en-US" smtClean="0">
                <a:solidFill>
                  <a:prstClr val="black"/>
                </a:solidFill>
                <a:latin typeface="Calibri"/>
              </a:rPr>
              <a:pPr fontAlgn="auto">
                <a:spcBef>
                  <a:spcPts val="0"/>
                </a:spcBef>
                <a:spcAft>
                  <a:spcPts val="0"/>
                </a:spcAft>
                <a:buFontTx/>
                <a:buNone/>
              </a:pPr>
              <a:t>8/9/10</a:t>
            </a:fld>
            <a:endParaRPr lang="en-US" dirty="0">
              <a:solidFill>
                <a:prstClr val="black"/>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6F15528-21DE-4FAA-801E-634DDDAF4B2B}"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3" Type="http://schemas.openxmlformats.org/officeDocument/2006/relationships/image" Target="../media/image14.jpe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6" Type="http://schemas.openxmlformats.org/officeDocument/2006/relationships/image" Target="../media/image19.jpeg"/><Relationship Id="rId4" Type="http://schemas.openxmlformats.org/officeDocument/2006/relationships/image" Target="../media/image17.jpeg"/><Relationship Id="rId1" Type="http://schemas.openxmlformats.org/officeDocument/2006/relationships/slideLayout" Target="../slideLayouts/slideLayout78.xml"/><Relationship Id="rId2" Type="http://schemas.openxmlformats.org/officeDocument/2006/relationships/notesSlide" Target="../notesSlides/notesSlide9.xml"/><Relationship Id="rId3" Type="http://schemas.openxmlformats.org/officeDocument/2006/relationships/image" Target="../media/image16.png"/><Relationship Id="rId5"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3" Type="http://schemas.openxmlformats.org/officeDocument/2006/relationships/image" Target="../media/image21.jpe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78.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5.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6.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4" Type="http://schemas.openxmlformats.org/officeDocument/2006/relationships/hyperlink" Target="http://www.ncbi.nlm.nih.gov/projects/geo/gds/gds_browse.cgi?gds=1989" TargetMode="External"/><Relationship Id="rId1" Type="http://schemas.openxmlformats.org/officeDocument/2006/relationships/slideLayout" Target="../slideLayouts/slideLayout74.xml"/><Relationship Id="rId2" Type="http://schemas.openxmlformats.org/officeDocument/2006/relationships/notesSlide" Target="../notesSlides/notesSlide12.xml"/><Relationship Id="rId3" Type="http://schemas.openxmlformats.org/officeDocument/2006/relationships/image" Target="../media/image27.png"/><Relationship Id="rId5"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4" Type="http://schemas.openxmlformats.org/officeDocument/2006/relationships/image" Target="../media/image31.jpeg"/><Relationship Id="rId1" Type="http://schemas.openxmlformats.org/officeDocument/2006/relationships/slideLayout" Target="../slideLayouts/slideLayout79.xml"/><Relationship Id="rId2" Type="http://schemas.openxmlformats.org/officeDocument/2006/relationships/image" Target="../media/image29.png"/><Relationship Id="rId3" Type="http://schemas.openxmlformats.org/officeDocument/2006/relationships/image" Target="../media/image30.png"/><Relationship Id="rId5"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5.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30.xml"/><Relationship Id="rId2" Type="http://schemas.openxmlformats.org/officeDocument/2006/relationships/image" Target="../media/image37.png"/><Relationship Id="rId3" Type="http://schemas.openxmlformats.org/officeDocument/2006/relationships/image" Target="../media/image38.jpeg"/></Relationships>
</file>

<file path=ppt/slides/_rels/slide25.xml.rels><?xml version="1.0" encoding="UTF-8" standalone="yes"?>
<Relationships xmlns="http://schemas.openxmlformats.org/package/2006/relationships"><Relationship Id="rId4" Type="http://schemas.openxmlformats.org/officeDocument/2006/relationships/image" Target="../media/image39.wmf"/><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79.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6.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2.pn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79.xml"/><Relationship Id="rId2" Type="http://schemas.openxmlformats.org/officeDocument/2006/relationships/image" Target="../media/image43.png"/><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7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74.xml"/><Relationship Id="rId2" Type="http://schemas.openxmlformats.org/officeDocument/2006/relationships/notesSlide" Target="../notesSlides/notesSlide8.xml"/><Relationship Id="rId3" Type="http://schemas.openxmlformats.org/officeDocument/2006/relationships/hyperlink" Target="http://bioportal.bioontology.org/annota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“Pathways” to analyze microarrays</a:t>
            </a:r>
          </a:p>
        </p:txBody>
      </p:sp>
      <p:sp>
        <p:nvSpPr>
          <p:cNvPr id="122883" name="Rectangle 3"/>
          <p:cNvSpPr>
            <a:spLocks noGrp="1" noChangeArrowheads="1"/>
          </p:cNvSpPr>
          <p:nvPr>
            <p:ph idx="1"/>
          </p:nvPr>
        </p:nvSpPr>
        <p:spPr/>
        <p:txBody>
          <a:bodyPr/>
          <a:lstStyle/>
          <a:p>
            <a:pPr>
              <a:lnSpc>
                <a:spcPct val="90000"/>
              </a:lnSpc>
            </a:pPr>
            <a:r>
              <a:rPr lang="en-US" sz="2800"/>
              <a:t>Just like the Gene Ontology, the notion of </a:t>
            </a:r>
            <a:r>
              <a:rPr lang="en-US" sz="2800" b="1"/>
              <a:t>a cancer signaling pathway</a:t>
            </a:r>
            <a:r>
              <a:rPr lang="en-US" sz="2800"/>
              <a:t> can also serve as an organizing framework for interpreting microarray expression data. </a:t>
            </a:r>
          </a:p>
          <a:p>
            <a:pPr>
              <a:lnSpc>
                <a:spcPct val="90000"/>
              </a:lnSpc>
            </a:pPr>
            <a:endParaRPr lang="en-US" sz="2800"/>
          </a:p>
          <a:p>
            <a:pPr>
              <a:lnSpc>
                <a:spcPct val="90000"/>
              </a:lnSpc>
            </a:pPr>
            <a:endParaRPr lang="en-US" sz="2800"/>
          </a:p>
          <a:p>
            <a:pPr>
              <a:lnSpc>
                <a:spcPct val="90000"/>
              </a:lnSpc>
            </a:pPr>
            <a:r>
              <a:rPr lang="en-US" sz="2800"/>
              <a:t>On examining a relatively small set of genes based on prior biological knowledge about a given pathway, the analysis becomes more specific.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Annotator: workflow</a:t>
            </a:r>
            <a:endParaRPr lang="en-US" dirty="0"/>
          </a:p>
        </p:txBody>
      </p:sp>
      <p:pic>
        <p:nvPicPr>
          <p:cNvPr id="4" name="Picture 3" descr="Annotator2_workflow-print.png"/>
          <p:cNvPicPr>
            <a:picLocks noChangeAspect="1"/>
          </p:cNvPicPr>
          <p:nvPr/>
        </p:nvPicPr>
        <p:blipFill>
          <a:blip r:embed="rId2" cstate="print"/>
          <a:stretch>
            <a:fillRect/>
          </a:stretch>
        </p:blipFill>
        <p:spPr>
          <a:xfrm>
            <a:off x="111196" y="864679"/>
            <a:ext cx="8960612" cy="3502785"/>
          </a:xfrm>
          <a:prstGeom prst="rect">
            <a:avLst/>
          </a:prstGeom>
          <a:ln>
            <a:noFill/>
          </a:ln>
          <a:effectLst/>
        </p:spPr>
      </p:pic>
      <p:sp>
        <p:nvSpPr>
          <p:cNvPr id="5" name="Content Placeholder 2"/>
          <p:cNvSpPr txBox="1">
            <a:spLocks/>
          </p:cNvSpPr>
          <p:nvPr/>
        </p:nvSpPr>
        <p:spPr>
          <a:xfrm>
            <a:off x="276726" y="4596063"/>
            <a:ext cx="8867274" cy="2261937"/>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Melanoma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a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malignant tumor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a:t>
            </a:r>
            <a:r>
              <a:rPr kumimoji="0" lang="en-US" sz="3200" b="0" i="0" u="sng" strike="noStrike" kern="1200" cap="none" spc="0" normalizeH="0" baseline="0" noProof="0" dirty="0" err="1" smtClean="0">
                <a:ln>
                  <a:noFill/>
                </a:ln>
                <a:solidFill>
                  <a:schemeClr val="tx1"/>
                </a:solidFill>
                <a:effectLst/>
                <a:uLnTx/>
                <a:uFillTx/>
                <a:latin typeface="+mn-lt"/>
                <a:ea typeface="+mn-ea"/>
                <a:cs typeface="+mn-cs"/>
              </a:rPr>
              <a:t>melanocytes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which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are found predominantly in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skin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but also in the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bowel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the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eye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NCI/C0025201</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Melanocyte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NCI Thesaurus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39228/DOID:1909</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tx1"/>
                </a:solidFill>
                <a:latin typeface="+mn-lt"/>
              </a:rPr>
              <a:t>Transitive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closure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39228/DOID:191</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Melanocytic</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neoplasm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direct parent of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39228/DOID:0000818</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cell proliferation disease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grand parent of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nigam\Pictures\etc\capture_26032010_084157.jpg"/>
          <p:cNvPicPr>
            <a:picLocks noChangeAspect="1" noChangeArrowheads="1"/>
          </p:cNvPicPr>
          <p:nvPr/>
        </p:nvPicPr>
        <p:blipFill>
          <a:blip r:embed="rId2" cstate="print"/>
          <a:srcRect/>
          <a:stretch>
            <a:fillRect/>
          </a:stretch>
        </p:blipFill>
        <p:spPr bwMode="auto">
          <a:xfrm>
            <a:off x="146825" y="0"/>
            <a:ext cx="8920975" cy="6858000"/>
          </a:xfrm>
          <a:prstGeom prst="rect">
            <a:avLst/>
          </a:prstGeom>
          <a:noFill/>
        </p:spPr>
      </p:pic>
      <p:pic>
        <p:nvPicPr>
          <p:cNvPr id="1027" name="Picture 3" descr="C:\Users\nigam\Pictures\etc\capture_26032010_084214.jpg"/>
          <p:cNvPicPr>
            <a:picLocks noChangeAspect="1" noChangeArrowheads="1"/>
          </p:cNvPicPr>
          <p:nvPr/>
        </p:nvPicPr>
        <p:blipFill>
          <a:blip r:embed="rId3" cstate="print"/>
          <a:srcRect/>
          <a:stretch>
            <a:fillRect/>
          </a:stretch>
        </p:blipFill>
        <p:spPr bwMode="auto">
          <a:xfrm>
            <a:off x="4114800" y="609600"/>
            <a:ext cx="4762500" cy="423862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nigam\Pictures\etc\capture_26032010_084300.jpg"/>
          <p:cNvPicPr>
            <a:picLocks noChangeAspect="1" noChangeArrowheads="1"/>
          </p:cNvPicPr>
          <p:nvPr/>
        </p:nvPicPr>
        <p:blipFill>
          <a:blip r:embed="rId2" cstate="print"/>
          <a:srcRect/>
          <a:stretch>
            <a:fillRect/>
          </a:stretch>
        </p:blipFill>
        <p:spPr bwMode="auto">
          <a:xfrm>
            <a:off x="106680" y="-30861"/>
            <a:ext cx="8961120" cy="6888861"/>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t="3164" r="34746" b="4181"/>
          <a:stretch>
            <a:fillRect/>
          </a:stretch>
        </p:blipFill>
        <p:spPr bwMode="auto">
          <a:xfrm>
            <a:off x="2676699" y="781396"/>
            <a:ext cx="3580108" cy="317715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584892" y="781396"/>
            <a:ext cx="666750"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buFontTx/>
              <a:buNone/>
              <a:defRPr/>
            </a:pPr>
            <a:r>
              <a:rPr lang="en-US" sz="1800" dirty="0">
                <a:solidFill>
                  <a:prstClr val="black"/>
                </a:solidFill>
              </a:rPr>
              <a:t>Code</a:t>
            </a:r>
          </a:p>
        </p:txBody>
      </p:sp>
      <p:sp>
        <p:nvSpPr>
          <p:cNvPr id="5" name="Rounded Rectangle 4"/>
          <p:cNvSpPr/>
          <p:nvPr/>
        </p:nvSpPr>
        <p:spPr>
          <a:xfrm>
            <a:off x="5105400" y="1733490"/>
            <a:ext cx="3124200" cy="228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Tx/>
              <a:buNone/>
            </a:pPr>
            <a:r>
              <a:rPr lang="en-US" sz="1800" dirty="0">
                <a:solidFill>
                  <a:prstClr val="white"/>
                </a:solidFill>
              </a:rPr>
              <a:t>Word Add-in to call the Annotator Service</a:t>
            </a:r>
          </a:p>
          <a:p>
            <a:pPr algn="ctr" fontAlgn="auto">
              <a:spcBef>
                <a:spcPts val="0"/>
              </a:spcBef>
              <a:spcAft>
                <a:spcPts val="0"/>
              </a:spcAft>
              <a:buFontTx/>
              <a:buNone/>
            </a:pPr>
            <a:r>
              <a:rPr lang="en-US" sz="1800" dirty="0">
                <a:solidFill>
                  <a:prstClr val="white"/>
                </a:solidFill>
              </a:rPr>
              <a:t>?</a:t>
            </a:r>
          </a:p>
          <a:p>
            <a:pPr algn="ctr" fontAlgn="auto">
              <a:spcBef>
                <a:spcPts val="0"/>
              </a:spcBef>
              <a:spcAft>
                <a:spcPts val="0"/>
              </a:spcAft>
              <a:buFontTx/>
              <a:buNone/>
            </a:pPr>
            <a:endParaRPr lang="en-US" sz="1800" dirty="0">
              <a:solidFill>
                <a:prstClr val="white"/>
              </a:solidFill>
            </a:endParaRPr>
          </a:p>
          <a:p>
            <a:pPr algn="ctr" fontAlgn="auto">
              <a:spcBef>
                <a:spcPts val="0"/>
              </a:spcBef>
              <a:spcAft>
                <a:spcPts val="0"/>
              </a:spcAft>
              <a:buFontTx/>
              <a:buNone/>
            </a:pPr>
            <a:endParaRPr lang="en-US" sz="1800" dirty="0">
              <a:solidFill>
                <a:prstClr val="white"/>
              </a:solidFill>
            </a:endParaRPr>
          </a:p>
          <a:p>
            <a:pPr algn="ctr" fontAlgn="auto">
              <a:spcBef>
                <a:spcPts val="0"/>
              </a:spcBef>
              <a:spcAft>
                <a:spcPts val="0"/>
              </a:spcAft>
              <a:buFontTx/>
              <a:buNone/>
            </a:pPr>
            <a:endParaRPr lang="en-US" sz="1800" dirty="0">
              <a:solidFill>
                <a:prstClr val="white"/>
              </a:solidFill>
            </a:endParaRPr>
          </a:p>
        </p:txBody>
      </p:sp>
      <p:sp>
        <p:nvSpPr>
          <p:cNvPr id="7" name="TextBox 6"/>
          <p:cNvSpPr txBox="1"/>
          <p:nvPr/>
        </p:nvSpPr>
        <p:spPr>
          <a:xfrm>
            <a:off x="3048000" y="6381690"/>
            <a:ext cx="2895600" cy="461665"/>
          </a:xfrm>
          <a:prstGeom prst="rect">
            <a:avLst/>
          </a:prstGeom>
          <a:noFill/>
        </p:spPr>
        <p:txBody>
          <a:bodyPr wrap="square" rtlCol="0">
            <a:spAutoFit/>
          </a:bodyPr>
          <a:lstStyle/>
          <a:p>
            <a:pPr marL="225425" indent="-225425" algn="ctr" fontAlgn="auto">
              <a:spcBef>
                <a:spcPts val="0"/>
              </a:spcBef>
              <a:spcAft>
                <a:spcPts val="0"/>
              </a:spcAft>
              <a:buFontTx/>
              <a:buNone/>
            </a:pPr>
            <a:r>
              <a:rPr lang="en-US" sz="2400" b="1" dirty="0">
                <a:solidFill>
                  <a:prstClr val="black"/>
                </a:solidFill>
                <a:latin typeface="Arial"/>
                <a:cs typeface="+mn-cs"/>
              </a:rPr>
              <a:t>Annotator service</a:t>
            </a:r>
          </a:p>
        </p:txBody>
      </p:sp>
      <p:pic>
        <p:nvPicPr>
          <p:cNvPr id="2" name="Picture 2" descr="C:\Users\nigam\Pictures\etc\capture_26032010_084300.jpg"/>
          <p:cNvPicPr>
            <a:picLocks noChangeAspect="1" noChangeArrowheads="1"/>
          </p:cNvPicPr>
          <p:nvPr/>
        </p:nvPicPr>
        <p:blipFill>
          <a:blip r:embed="rId4" cstate="print"/>
          <a:srcRect/>
          <a:stretch>
            <a:fillRect/>
          </a:stretch>
        </p:blipFill>
        <p:spPr bwMode="auto">
          <a:xfrm>
            <a:off x="1143000" y="1733490"/>
            <a:ext cx="2914681" cy="2240661"/>
          </a:xfrm>
          <a:prstGeom prst="rect">
            <a:avLst/>
          </a:prstGeom>
          <a:ln>
            <a:noFill/>
          </a:ln>
          <a:effectLst>
            <a:outerShdw blurRad="292100" dist="139700" dir="2700000" algn="tl" rotWithShape="0">
              <a:srgbClr val="333333">
                <a:alpha val="65000"/>
              </a:srgbClr>
            </a:outerShdw>
          </a:effectLst>
        </p:spPr>
      </p:pic>
      <p:pic>
        <p:nvPicPr>
          <p:cNvPr id="4" name="Picture 2" descr="C:\Users\nigam\Pictures\etc\capture_26032010_200713.jpg"/>
          <p:cNvPicPr>
            <a:picLocks noChangeAspect="1" noChangeArrowheads="1"/>
          </p:cNvPicPr>
          <p:nvPr/>
        </p:nvPicPr>
        <p:blipFill>
          <a:blip r:embed="rId5" cstate="print"/>
          <a:srcRect/>
          <a:stretch>
            <a:fillRect/>
          </a:stretch>
        </p:blipFill>
        <p:spPr bwMode="auto">
          <a:xfrm>
            <a:off x="0" y="2952690"/>
            <a:ext cx="3039015" cy="2561714"/>
          </a:xfrm>
          <a:prstGeom prst="rect">
            <a:avLst/>
          </a:prstGeom>
          <a:ln>
            <a:noFill/>
          </a:ln>
          <a:effectLst>
            <a:outerShdw blurRad="292100" dist="139700" dir="2700000" algn="tl" rotWithShape="0">
              <a:srgbClr val="333333">
                <a:alpha val="65000"/>
              </a:srgbClr>
            </a:outerShdw>
          </a:effectLst>
        </p:spPr>
      </p:pic>
      <p:sp>
        <p:nvSpPr>
          <p:cNvPr id="26" name="Left-Right Arrow 25"/>
          <p:cNvSpPr/>
          <p:nvPr/>
        </p:nvSpPr>
        <p:spPr>
          <a:xfrm rot="2993295">
            <a:off x="2221996" y="5964234"/>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7" name="Left-Right Arrow 26"/>
          <p:cNvSpPr/>
          <p:nvPr/>
        </p:nvSpPr>
        <p:spPr>
          <a:xfrm rot="4756198">
            <a:off x="3281526" y="4968457"/>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8" name="Left-Right Arrow 27"/>
          <p:cNvSpPr/>
          <p:nvPr/>
        </p:nvSpPr>
        <p:spPr>
          <a:xfrm rot="6099106">
            <a:off x="4599098" y="4951831"/>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9" name="Left-Right Arrow 28"/>
          <p:cNvSpPr/>
          <p:nvPr/>
        </p:nvSpPr>
        <p:spPr>
          <a:xfrm rot="7048633">
            <a:off x="5823963" y="5920200"/>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pic>
        <p:nvPicPr>
          <p:cNvPr id="1026" name="Picture 2" descr="C:\Users\nigam\Pictures\etc\capture_30042010_190405.jpg"/>
          <p:cNvPicPr>
            <a:picLocks noChangeAspect="1" noChangeArrowheads="1"/>
          </p:cNvPicPr>
          <p:nvPr/>
        </p:nvPicPr>
        <p:blipFill>
          <a:blip r:embed="rId6" cstate="print"/>
          <a:srcRect/>
          <a:stretch>
            <a:fillRect/>
          </a:stretch>
        </p:blipFill>
        <p:spPr bwMode="auto">
          <a:xfrm>
            <a:off x="6047232" y="2892254"/>
            <a:ext cx="3096768" cy="2721616"/>
          </a:xfrm>
          <a:prstGeom prst="rect">
            <a:avLst/>
          </a:prstGeom>
          <a:ln>
            <a:noFill/>
          </a:ln>
          <a:effectLst>
            <a:outerShdw blurRad="292100" dist="139700" dir="2700000" algn="tl" rotWithShape="0">
              <a:srgbClr val="333333">
                <a:alpha val="65000"/>
              </a:srgbClr>
            </a:outerShdw>
          </a:effectLst>
        </p:spPr>
      </p:pic>
      <p:sp>
        <p:nvSpPr>
          <p:cNvPr id="14" name="Title 13"/>
          <p:cNvSpPr>
            <a:spLocks noGrp="1"/>
          </p:cNvSpPr>
          <p:nvPr>
            <p:ph type="title"/>
          </p:nvPr>
        </p:nvSpPr>
        <p:spPr/>
        <p:txBody>
          <a:bodyPr/>
          <a:lstStyle/>
          <a:p>
            <a:r>
              <a:rPr lang="en-US" dirty="0" smtClean="0"/>
              <a:t>Multiple ways to access</a:t>
            </a:r>
            <a:endParaRPr lang="en-US" dirty="0"/>
          </a:p>
        </p:txBody>
      </p:sp>
      <p:sp>
        <p:nvSpPr>
          <p:cNvPr id="16" name="TextBox 15"/>
          <p:cNvSpPr txBox="1"/>
          <p:nvPr/>
        </p:nvSpPr>
        <p:spPr>
          <a:xfrm>
            <a:off x="1747223" y="2959331"/>
            <a:ext cx="127861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Specific UI</a:t>
            </a:r>
          </a:p>
        </p:txBody>
      </p:sp>
      <p:sp>
        <p:nvSpPr>
          <p:cNvPr id="17" name="TextBox 16"/>
          <p:cNvSpPr txBox="1"/>
          <p:nvPr/>
        </p:nvSpPr>
        <p:spPr>
          <a:xfrm>
            <a:off x="3287866" y="1756757"/>
            <a:ext cx="752137"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Excel</a:t>
            </a:r>
          </a:p>
        </p:txBody>
      </p:sp>
      <p:sp>
        <p:nvSpPr>
          <p:cNvPr id="6" name="TextBox 5"/>
          <p:cNvSpPr txBox="1"/>
          <p:nvPr/>
        </p:nvSpPr>
        <p:spPr>
          <a:xfrm>
            <a:off x="7381702" y="2819991"/>
            <a:ext cx="1762297"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buFontTx/>
              <a:buNone/>
            </a:pPr>
            <a:r>
              <a:rPr lang="en-US" sz="1800" dirty="0">
                <a:solidFill>
                  <a:prstClr val="black"/>
                </a:solidFill>
              </a:rPr>
              <a:t>UIMA platform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26" grpId="0" animBg="1"/>
      <p:bldP spid="27" grpId="0" animBg="1"/>
      <p:bldP spid="28" grpId="0" animBg="1"/>
      <p:bldP spid="29" grpId="0" animBg="1"/>
      <p:bldP spid="16" grpId="0" animBg="1"/>
      <p:bldP spid="17" grpId="0" animBg="1"/>
      <p:bldP spid="6"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Use-cases based on automated annotation</a:t>
            </a:r>
            <a:endParaRPr lang="en-US" dirty="0"/>
          </a:p>
        </p:txBody>
      </p:sp>
      <p:sp>
        <p:nvSpPr>
          <p:cNvPr id="3" name="Text Placeholder 2"/>
          <p:cNvSpPr>
            <a:spLocks noGrp="1"/>
          </p:cNvSpPr>
          <p:nvPr>
            <p:ph type="body" idx="1"/>
          </p:nvPr>
        </p:nvSpPr>
        <p:spPr/>
        <p:txBody>
          <a:bodyPr>
            <a:normAutofit/>
          </a:bodyPr>
          <a:lstStyle/>
          <a:p>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cstate="print"/>
          <a:srcRect/>
          <a:stretch>
            <a:fillRect/>
          </a:stretch>
        </p:blipFill>
        <p:spPr bwMode="auto">
          <a:xfrm>
            <a:off x="6179344" y="1848445"/>
            <a:ext cx="2246933" cy="1491258"/>
          </a:xfrm>
          <a:prstGeom prst="rect">
            <a:avLst/>
          </a:prstGeom>
          <a:noFill/>
          <a:ln w="12700" cap="flat">
            <a:noFill/>
            <a:miter lim="800000"/>
            <a:headEnd/>
            <a:tailEnd/>
          </a:ln>
          <a:effectLst>
            <a:outerShdw dist="76199" dir="2700000" algn="ctr" rotWithShape="0">
              <a:schemeClr val="bg2">
                <a:alpha val="75000"/>
              </a:schemeClr>
            </a:outerShdw>
          </a:effectLst>
        </p:spPr>
      </p:pic>
      <p:grpSp>
        <p:nvGrpSpPr>
          <p:cNvPr id="2" name="Group 2"/>
          <p:cNvGrpSpPr>
            <a:grpSpLocks/>
          </p:cNvGrpSpPr>
          <p:nvPr/>
        </p:nvGrpSpPr>
        <p:grpSpPr bwMode="auto">
          <a:xfrm>
            <a:off x="166316" y="1674316"/>
            <a:ext cx="4886771" cy="1839516"/>
            <a:chOff x="0" y="0"/>
            <a:chExt cx="4377" cy="1647"/>
          </a:xfrm>
        </p:grpSpPr>
        <p:pic>
          <p:nvPicPr>
            <p:cNvPr id="60419" name="Picture 3"/>
            <p:cNvPicPr>
              <a:picLocks noChangeAspect="1" noChangeArrowheads="1"/>
            </p:cNvPicPr>
            <p:nvPr/>
          </p:nvPicPr>
          <p:blipFill>
            <a:blip r:embed="rId3" cstate="print"/>
            <a:srcRect/>
            <a:stretch>
              <a:fillRect/>
            </a:stretch>
          </p:blipFill>
          <p:spPr bwMode="auto">
            <a:xfrm>
              <a:off x="1637" y="407"/>
              <a:ext cx="2740" cy="734"/>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60420" name="Rectangle 4"/>
            <p:cNvSpPr>
              <a:spLocks/>
            </p:cNvSpPr>
            <p:nvPr/>
          </p:nvSpPr>
          <p:spPr bwMode="auto">
            <a:xfrm>
              <a:off x="466" y="0"/>
              <a:ext cx="558" cy="248"/>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a:solidFill>
                    <a:prstClr val="black"/>
                  </a:solidFill>
                  <a:latin typeface="Arial"/>
                  <a:ea typeface="Gill Sans" charset="0"/>
                  <a:cs typeface="Gill Sans" charset="0"/>
                </a:rPr>
                <a:t>Tm2d1</a:t>
              </a:r>
            </a:p>
          </p:txBody>
        </p:sp>
        <p:sp>
          <p:nvSpPr>
            <p:cNvPr id="60421" name="Rectangle 5"/>
            <p:cNvSpPr>
              <a:spLocks/>
            </p:cNvSpPr>
            <p:nvPr/>
          </p:nvSpPr>
          <p:spPr bwMode="auto">
            <a:xfrm>
              <a:off x="0" y="279"/>
              <a:ext cx="1030" cy="249"/>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a:solidFill>
                    <a:prstClr val="black"/>
                  </a:solidFill>
                  <a:latin typeface="Arial"/>
                  <a:ea typeface="Gill Sans" charset="0"/>
                  <a:cs typeface="Gill Sans" charset="0"/>
                </a:rPr>
                <a:t>RGD1306410</a:t>
              </a:r>
            </a:p>
          </p:txBody>
        </p:sp>
        <p:sp>
          <p:nvSpPr>
            <p:cNvPr id="60422" name="Rectangle 6"/>
            <p:cNvSpPr>
              <a:spLocks/>
            </p:cNvSpPr>
            <p:nvPr/>
          </p:nvSpPr>
          <p:spPr bwMode="auto">
            <a:xfrm>
              <a:off x="661" y="559"/>
              <a:ext cx="367" cy="249"/>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a:solidFill>
                    <a:prstClr val="black"/>
                  </a:solidFill>
                  <a:latin typeface="Arial"/>
                  <a:ea typeface="Gill Sans" charset="0"/>
                  <a:cs typeface="Gill Sans" charset="0"/>
                </a:rPr>
                <a:t>Svs4</a:t>
              </a:r>
            </a:p>
          </p:txBody>
        </p:sp>
        <p:sp>
          <p:nvSpPr>
            <p:cNvPr id="60423" name="Rectangle 7"/>
            <p:cNvSpPr>
              <a:spLocks/>
            </p:cNvSpPr>
            <p:nvPr/>
          </p:nvSpPr>
          <p:spPr bwMode="auto">
            <a:xfrm>
              <a:off x="672" y="839"/>
              <a:ext cx="357" cy="249"/>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err="1">
                  <a:solidFill>
                    <a:prstClr val="black"/>
                  </a:solidFill>
                  <a:latin typeface="Arial"/>
                  <a:ea typeface="Gill Sans" charset="0"/>
                  <a:cs typeface="Gill Sans" charset="0"/>
                </a:rPr>
                <a:t>Hbb</a:t>
              </a:r>
              <a:endParaRPr lang="en-US" sz="1300" dirty="0">
                <a:solidFill>
                  <a:prstClr val="black"/>
                </a:solidFill>
                <a:latin typeface="Arial"/>
                <a:ea typeface="Gill Sans" charset="0"/>
                <a:cs typeface="Gill Sans" charset="0"/>
              </a:endParaRPr>
            </a:p>
          </p:txBody>
        </p:sp>
        <p:sp>
          <p:nvSpPr>
            <p:cNvPr id="60424" name="Rectangle 8"/>
            <p:cNvSpPr>
              <a:spLocks/>
            </p:cNvSpPr>
            <p:nvPr/>
          </p:nvSpPr>
          <p:spPr bwMode="auto">
            <a:xfrm>
              <a:off x="405" y="1119"/>
              <a:ext cx="622" cy="249"/>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a:solidFill>
                    <a:prstClr val="black"/>
                  </a:solidFill>
                  <a:latin typeface="Arial"/>
                  <a:ea typeface="Gill Sans" charset="0"/>
                  <a:cs typeface="Gill Sans" charset="0"/>
                </a:rPr>
                <a:t>Scgb2a1</a:t>
              </a:r>
            </a:p>
          </p:txBody>
        </p:sp>
        <p:sp>
          <p:nvSpPr>
            <p:cNvPr id="60425" name="Rectangle 9"/>
            <p:cNvSpPr>
              <a:spLocks/>
            </p:cNvSpPr>
            <p:nvPr/>
          </p:nvSpPr>
          <p:spPr bwMode="auto">
            <a:xfrm>
              <a:off x="728" y="1399"/>
              <a:ext cx="297" cy="248"/>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300" dirty="0">
                  <a:solidFill>
                    <a:prstClr val="black"/>
                  </a:solidFill>
                  <a:latin typeface="Arial"/>
                  <a:ea typeface="Gill Sans" charset="0"/>
                  <a:cs typeface="Gill Sans" charset="0"/>
                </a:rPr>
                <a:t>Alb</a:t>
              </a:r>
            </a:p>
          </p:txBody>
        </p:sp>
        <p:sp>
          <p:nvSpPr>
            <p:cNvPr id="60426" name="Line 10"/>
            <p:cNvSpPr>
              <a:spLocks noChangeShapeType="1"/>
            </p:cNvSpPr>
            <p:nvPr/>
          </p:nvSpPr>
          <p:spPr bwMode="auto">
            <a:xfrm>
              <a:off x="1046" y="133"/>
              <a:ext cx="507" cy="348"/>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sp>
          <p:nvSpPr>
            <p:cNvPr id="60427" name="Line 11"/>
            <p:cNvSpPr>
              <a:spLocks noChangeShapeType="1"/>
            </p:cNvSpPr>
            <p:nvPr/>
          </p:nvSpPr>
          <p:spPr bwMode="auto">
            <a:xfrm>
              <a:off x="1046" y="471"/>
              <a:ext cx="507" cy="122"/>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sp>
          <p:nvSpPr>
            <p:cNvPr id="60428" name="Line 12"/>
            <p:cNvSpPr>
              <a:spLocks noChangeShapeType="1"/>
            </p:cNvSpPr>
            <p:nvPr/>
          </p:nvSpPr>
          <p:spPr bwMode="auto">
            <a:xfrm>
              <a:off x="1046" y="722"/>
              <a:ext cx="503" cy="30"/>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sp>
          <p:nvSpPr>
            <p:cNvPr id="60429" name="Line 13"/>
            <p:cNvSpPr>
              <a:spLocks noChangeShapeType="1"/>
            </p:cNvSpPr>
            <p:nvPr/>
          </p:nvSpPr>
          <p:spPr bwMode="auto">
            <a:xfrm rot="10800000" flipH="1">
              <a:off x="1046" y="851"/>
              <a:ext cx="508" cy="110"/>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sp>
          <p:nvSpPr>
            <p:cNvPr id="60430" name="Line 14"/>
            <p:cNvSpPr>
              <a:spLocks noChangeShapeType="1"/>
            </p:cNvSpPr>
            <p:nvPr/>
          </p:nvSpPr>
          <p:spPr bwMode="auto">
            <a:xfrm rot="10800000" flipH="1">
              <a:off x="1046" y="975"/>
              <a:ext cx="499" cy="271"/>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sp>
          <p:nvSpPr>
            <p:cNvPr id="60431" name="Line 15"/>
            <p:cNvSpPr>
              <a:spLocks noChangeShapeType="1"/>
            </p:cNvSpPr>
            <p:nvPr/>
          </p:nvSpPr>
          <p:spPr bwMode="auto">
            <a:xfrm rot="10800000" flipH="1">
              <a:off x="1046" y="1129"/>
              <a:ext cx="504" cy="397"/>
            </a:xfrm>
            <a:prstGeom prst="line">
              <a:avLst/>
            </a:prstGeom>
            <a:noFill/>
            <a:ln w="38100" cap="flat">
              <a:solidFill>
                <a:srgbClr val="808080"/>
              </a:solidFill>
              <a:prstDash val="solid"/>
              <a:miter lim="800000"/>
              <a:headEnd type="stealth" w="med" len="med"/>
              <a:tailEnd type="none" w="med" len="med"/>
            </a:ln>
          </p:spPr>
          <p:txBody>
            <a:bodyPr lIns="0" tIns="0" rIns="0" bIns="0"/>
            <a:lstStyle/>
            <a:p>
              <a:pPr fontAlgn="auto">
                <a:spcBef>
                  <a:spcPts val="0"/>
                </a:spcBef>
                <a:spcAft>
                  <a:spcPts val="0"/>
                </a:spcAft>
                <a:buFontTx/>
                <a:buNone/>
              </a:pPr>
              <a:endParaRPr lang="en-US" sz="1800">
                <a:solidFill>
                  <a:prstClr val="black"/>
                </a:solidFill>
                <a:latin typeface="Arial"/>
                <a:cs typeface="+mn-cs"/>
              </a:endParaRPr>
            </a:p>
          </p:txBody>
        </p:sp>
      </p:grpSp>
      <p:sp>
        <p:nvSpPr>
          <p:cNvPr id="60432" name="Rectangle 16"/>
          <p:cNvSpPr>
            <a:spLocks/>
          </p:cNvSpPr>
          <p:nvPr/>
        </p:nvSpPr>
        <p:spPr bwMode="auto">
          <a:xfrm>
            <a:off x="5345535" y="2186270"/>
            <a:ext cx="397545" cy="815608"/>
          </a:xfrm>
          <a:prstGeom prst="rect">
            <a:avLst/>
          </a:prstGeom>
          <a:noFill/>
          <a:ln w="12700" cap="flat">
            <a:noFill/>
            <a:miter lim="800000"/>
            <a:headEnd type="none" w="med" len="med"/>
            <a:tailEnd type="none" w="med" len="med"/>
          </a:ln>
        </p:spPr>
        <p:txBody>
          <a:bodyPr wrap="none" lIns="0" tIns="0" rIns="0" bIns="0" anchor="ctr">
            <a:spAutoFit/>
          </a:bodyPr>
          <a:lstStyle/>
          <a:p>
            <a:pPr fontAlgn="auto">
              <a:spcBef>
                <a:spcPts val="0"/>
              </a:spcBef>
              <a:spcAft>
                <a:spcPts val="0"/>
              </a:spcAft>
              <a:buFontTx/>
              <a:buNone/>
            </a:pPr>
            <a:r>
              <a:rPr lang="en-US" sz="5300" b="1" dirty="0">
                <a:solidFill>
                  <a:prstClr val="black"/>
                </a:solidFill>
                <a:latin typeface="Arial"/>
                <a:ea typeface="Gill Sans" charset="0"/>
                <a:cs typeface="Gill Sans" charset="0"/>
              </a:rPr>
              <a:t>+</a:t>
            </a:r>
          </a:p>
        </p:txBody>
      </p:sp>
      <p:sp>
        <p:nvSpPr>
          <p:cNvPr id="60433" name="Rectangle 17"/>
          <p:cNvSpPr>
            <a:spLocks/>
          </p:cNvSpPr>
          <p:nvPr/>
        </p:nvSpPr>
        <p:spPr bwMode="auto">
          <a:xfrm>
            <a:off x="1660922" y="3955851"/>
            <a:ext cx="5822156" cy="955477"/>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1800" b="1">
                <a:solidFill>
                  <a:prstClr val="black"/>
                </a:solidFill>
                <a:latin typeface="Arial"/>
                <a:ea typeface="Gill Sans" charset="0"/>
                <a:cs typeface="Gill Sans" charset="0"/>
              </a:rPr>
              <a:t>Hbb</a:t>
            </a:r>
            <a:r>
              <a:rPr lang="en-US" sz="1800">
                <a:solidFill>
                  <a:prstClr val="black"/>
                </a:solidFill>
                <a:latin typeface="Arial"/>
                <a:ea typeface="Gill Sans" charset="0"/>
                <a:cs typeface="Gill Sans" charset="0"/>
              </a:rPr>
              <a:t>      </a:t>
            </a:r>
            <a:r>
              <a:rPr lang="en-US" sz="1800">
                <a:solidFill>
                  <a:srgbClr val="FD9A00"/>
                </a:solidFill>
                <a:latin typeface="Arial"/>
                <a:ea typeface="Gill Sans" charset="0"/>
                <a:cs typeface="Gill Sans" charset="0"/>
              </a:rPr>
              <a:t>is_expressed_in</a:t>
            </a:r>
            <a:r>
              <a:rPr lang="en-US" sz="1800">
                <a:solidFill>
                  <a:prstClr val="black"/>
                </a:solidFill>
                <a:latin typeface="Arial"/>
                <a:ea typeface="Gill Sans" charset="0"/>
                <a:cs typeface="Gill Sans" charset="0"/>
              </a:rPr>
              <a:t> rat kidney</a:t>
            </a:r>
          </a:p>
          <a:p>
            <a:pPr fontAlgn="auto">
              <a:spcBef>
                <a:spcPts val="0"/>
              </a:spcBef>
              <a:spcAft>
                <a:spcPts val="0"/>
              </a:spcAft>
              <a:buFontTx/>
              <a:buNone/>
            </a:pPr>
            <a:r>
              <a:rPr lang="en-US" sz="1800" b="1">
                <a:solidFill>
                  <a:prstClr val="black"/>
                </a:solidFill>
                <a:latin typeface="Arial"/>
                <a:ea typeface="Gill Sans" charset="0"/>
                <a:cs typeface="Gill Sans" charset="0"/>
              </a:rPr>
              <a:t>Tm2d1</a:t>
            </a:r>
            <a:r>
              <a:rPr lang="en-US" sz="1800">
                <a:solidFill>
                  <a:prstClr val="black"/>
                </a:solidFill>
                <a:latin typeface="Arial"/>
                <a:ea typeface="Gill Sans" charset="0"/>
                <a:cs typeface="Gill Sans" charset="0"/>
              </a:rPr>
              <a:t> </a:t>
            </a:r>
            <a:r>
              <a:rPr lang="en-US" sz="1800">
                <a:solidFill>
                  <a:srgbClr val="FDA531"/>
                </a:solidFill>
                <a:latin typeface="Arial"/>
                <a:ea typeface="Gill Sans" charset="0"/>
                <a:cs typeface="Gill Sans" charset="0"/>
              </a:rPr>
              <a:t>is_expressed_in</a:t>
            </a:r>
            <a:r>
              <a:rPr lang="en-US" sz="1800">
                <a:solidFill>
                  <a:prstClr val="black"/>
                </a:solidFill>
                <a:latin typeface="Arial"/>
                <a:ea typeface="Gill Sans" charset="0"/>
                <a:cs typeface="Gill Sans" charset="0"/>
              </a:rPr>
              <a:t> rat kidney</a:t>
            </a:r>
          </a:p>
        </p:txBody>
      </p:sp>
      <p:grpSp>
        <p:nvGrpSpPr>
          <p:cNvPr id="3" name="Group 18"/>
          <p:cNvGrpSpPr>
            <a:grpSpLocks/>
          </p:cNvGrpSpPr>
          <p:nvPr/>
        </p:nvGrpSpPr>
        <p:grpSpPr bwMode="auto">
          <a:xfrm>
            <a:off x="1000126" y="5399113"/>
            <a:ext cx="7811243" cy="1082724"/>
            <a:chOff x="0" y="37"/>
            <a:chExt cx="6998" cy="970"/>
          </a:xfrm>
        </p:grpSpPr>
        <p:sp>
          <p:nvSpPr>
            <p:cNvPr id="60435" name="Rectangle 19"/>
            <p:cNvSpPr>
              <a:spLocks/>
            </p:cNvSpPr>
            <p:nvPr/>
          </p:nvSpPr>
          <p:spPr bwMode="auto">
            <a:xfrm>
              <a:off x="0" y="37"/>
              <a:ext cx="6541" cy="607"/>
            </a:xfrm>
            <a:prstGeom prst="rect">
              <a:avLst/>
            </a:prstGeom>
            <a:noFill/>
            <a:ln w="12700" cap="flat">
              <a:noFill/>
              <a:miter lim="800000"/>
              <a:headEnd type="none" w="med" len="med"/>
              <a:tailEnd type="none" w="med" len="med"/>
            </a:ln>
          </p:spPr>
          <p:txBody>
            <a:bodyPr wrap="none" lIns="0" tIns="0" rIns="0" bIns="0" anchor="ctr">
              <a:spAutoFit/>
            </a:bodyPr>
            <a:lstStyle/>
            <a:p>
              <a:pPr fontAlgn="auto">
                <a:spcBef>
                  <a:spcPts val="0"/>
                </a:spcBef>
                <a:spcAft>
                  <a:spcPts val="0"/>
                </a:spcAft>
                <a:buFontTx/>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dirty="0">
                  <a:solidFill>
                    <a:prstClr val="black"/>
                  </a:solidFill>
                  <a:latin typeface="Helvetica Neue Bold Condensed" charset="0"/>
                  <a:ea typeface="Helvetica Neue Bold Condensed" charset="0"/>
                  <a:cs typeface="Helvetica Neue Bold Condensed" charset="0"/>
                  <a:sym typeface="Helvetica Neue Bold Condensed" charset="0"/>
                </a:rPr>
                <a:t>Human (U133, U133v2.), Mouse (430, U74, U95) and Rat </a:t>
              </a:r>
              <a:endParaRPr lang="en-US" sz="800" dirty="0">
                <a:solidFill>
                  <a:prstClr val="black"/>
                </a:solidFill>
                <a:latin typeface="Helvetica" charset="0"/>
                <a:cs typeface="Helvetica" charset="0"/>
                <a:sym typeface="Helvetica" charset="0"/>
              </a:endParaRPr>
            </a:p>
            <a:p>
              <a:pPr fontAlgn="auto">
                <a:spcBef>
                  <a:spcPts val="0"/>
                </a:spcBef>
                <a:spcAft>
                  <a:spcPts val="0"/>
                </a:spcAft>
                <a:buFontTx/>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dirty="0">
                  <a:solidFill>
                    <a:prstClr val="black"/>
                  </a:solidFill>
                  <a:latin typeface="Helvetica Neue Bold Condensed" charset="0"/>
                  <a:ea typeface="Helvetica Neue Bold Condensed" charset="0"/>
                  <a:cs typeface="Helvetica Neue Bold Condensed" charset="0"/>
                  <a:sym typeface="Helvetica Neue Bold Condensed" charset="0"/>
                </a:rPr>
                <a:t>(U34a/b/c, 230, 230v2)</a:t>
              </a:r>
            </a:p>
          </p:txBody>
        </p:sp>
        <p:sp>
          <p:nvSpPr>
            <p:cNvPr id="60436" name="Rectangle 20"/>
            <p:cNvSpPr>
              <a:spLocks/>
            </p:cNvSpPr>
            <p:nvPr/>
          </p:nvSpPr>
          <p:spPr bwMode="auto">
            <a:xfrm>
              <a:off x="0" y="704"/>
              <a:ext cx="6998" cy="303"/>
            </a:xfrm>
            <a:prstGeom prst="rect">
              <a:avLst/>
            </a:prstGeom>
            <a:noFill/>
            <a:ln w="12700" cap="flat">
              <a:noFill/>
              <a:miter lim="800000"/>
              <a:headEnd type="none" w="med" len="med"/>
              <a:tailEnd type="none" w="med" len="med"/>
            </a:ln>
          </p:spPr>
          <p:txBody>
            <a:bodyPr wrap="none" lIns="0" tIns="0" rIns="0" bIns="0" anchor="ctr">
              <a:spAutoFit/>
            </a:bodyPr>
            <a:lstStyle/>
            <a:p>
              <a:pPr fontAlgn="auto">
                <a:spcBef>
                  <a:spcPts val="0"/>
                </a:spcBef>
                <a:spcAft>
                  <a:spcPts val="0"/>
                </a:spcAft>
                <a:buFontTx/>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dirty="0">
                  <a:solidFill>
                    <a:prstClr val="black"/>
                  </a:solidFill>
                  <a:latin typeface="Helvetica Neue Bold Condensed" charset="0"/>
                  <a:ea typeface="Helvetica Neue Bold Condensed" charset="0"/>
                  <a:cs typeface="Helvetica Neue Bold Condensed" charset="0"/>
                  <a:sym typeface="Helvetica Neue Bold Condensed" charset="0"/>
                </a:rPr>
                <a:t>62,000 samples x ca. 25,000 genes/sample = 1.5B data points</a:t>
              </a:r>
            </a:p>
          </p:txBody>
        </p:sp>
      </p:grpSp>
      <p:sp>
        <p:nvSpPr>
          <p:cNvPr id="60437" name="Rectangle 21"/>
          <p:cNvSpPr>
            <a:spLocks/>
          </p:cNvSpPr>
          <p:nvPr/>
        </p:nvSpPr>
        <p:spPr bwMode="auto">
          <a:xfrm>
            <a:off x="491133" y="178594"/>
            <a:ext cx="8152805" cy="1714500"/>
          </a:xfrm>
          <a:prstGeom prst="rect">
            <a:avLst/>
          </a:prstGeom>
          <a:noFill/>
          <a:ln w="12700" cap="flat">
            <a:noFill/>
            <a:miter lim="800000"/>
            <a:headEnd type="none" w="med" len="med"/>
            <a:tailEnd type="none" w="med" len="med"/>
          </a:ln>
        </p:spPr>
        <p:txBody>
          <a:bodyPr lIns="0" tIns="0" rIns="0" bIns="0" anchor="ctr"/>
          <a:lstStyle/>
          <a:p>
            <a:pPr fontAlgn="auto">
              <a:spcBef>
                <a:spcPts val="0"/>
              </a:spcBef>
              <a:spcAft>
                <a:spcPts val="0"/>
              </a:spcAft>
              <a:buFontTx/>
              <a:buNone/>
            </a:pPr>
            <a:r>
              <a:rPr lang="en-US" sz="4900" dirty="0">
                <a:solidFill>
                  <a:srgbClr val="0079A5"/>
                </a:solidFill>
                <a:latin typeface="Arial"/>
                <a:ea typeface="Gill Sans" charset="0"/>
                <a:cs typeface="Gill Sans" charset="0"/>
              </a:rPr>
              <a:t>Linking annotations to data</a:t>
            </a:r>
          </a:p>
          <a:p>
            <a:pPr fontAlgn="auto">
              <a:spcBef>
                <a:spcPts val="0"/>
              </a:spcBef>
              <a:spcAft>
                <a:spcPts val="0"/>
              </a:spcAft>
              <a:buFontTx/>
              <a:buNone/>
            </a:pPr>
            <a:r>
              <a:rPr lang="en-US" sz="2400" dirty="0">
                <a:solidFill>
                  <a:srgbClr val="0079A5"/>
                </a:solidFill>
                <a:latin typeface="Arial"/>
                <a:ea typeface="Gill Sans" charset="0"/>
                <a:cs typeface="Gill Sans" charset="0"/>
              </a:rPr>
              <a:t>(by Simon </a:t>
            </a:r>
            <a:r>
              <a:rPr lang="en-US" sz="2400" dirty="0" err="1">
                <a:solidFill>
                  <a:srgbClr val="0079A5"/>
                </a:solidFill>
                <a:latin typeface="Arial"/>
                <a:ea typeface="Gill Sans" charset="0"/>
                <a:cs typeface="Gill Sans" charset="0"/>
              </a:rPr>
              <a:t>Twigger</a:t>
            </a:r>
            <a:r>
              <a:rPr lang="en-US" sz="2400" dirty="0">
                <a:solidFill>
                  <a:srgbClr val="0079A5"/>
                </a:solidFill>
                <a:latin typeface="Arial"/>
                <a:ea typeface="Gill Sans" charset="0"/>
                <a:cs typeface="Gill Sans"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272192" presetClass="entr" presetSubtype="48283600" fill="hold" grpId="0" nodeType="clickEffect">
                                  <p:stCondLst>
                                    <p:cond delay="0"/>
                                  </p:stCondLst>
                                  <p:childTnLst>
                                    <p:set>
                                      <p:cBhvr>
                                        <p:cTn id="6" dur="1" fill="hold">
                                          <p:stCondLst>
                                            <p:cond delay="499"/>
                                          </p:stCondLst>
                                        </p:cTn>
                                        <p:tgtEl>
                                          <p:spTgt spid="60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272192" presetClass="entr" presetSubtype="83298688"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3"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based annotation</a:t>
            </a:r>
            <a:endParaRPr lang="en-US" dirty="0"/>
          </a:p>
        </p:txBody>
      </p:sp>
      <p:pic>
        <p:nvPicPr>
          <p:cNvPr id="157698" name="Picture 2"/>
          <p:cNvPicPr>
            <a:picLocks noChangeAspect="1" noChangeArrowheads="1"/>
          </p:cNvPicPr>
          <p:nvPr/>
        </p:nvPicPr>
        <p:blipFill>
          <a:blip r:embed="rId2" cstate="print"/>
          <a:srcRect/>
          <a:stretch>
            <a:fillRect/>
          </a:stretch>
        </p:blipFill>
        <p:spPr bwMode="auto">
          <a:xfrm>
            <a:off x="0" y="822325"/>
            <a:ext cx="4676015" cy="3048635"/>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cstate="print"/>
          <a:srcRect l="22701" t="16000" r="23125" b="20667"/>
          <a:stretch>
            <a:fillRect/>
          </a:stretch>
        </p:blipFill>
        <p:spPr bwMode="auto">
          <a:xfrm>
            <a:off x="4831080" y="833350"/>
            <a:ext cx="4282440" cy="3129050"/>
          </a:xfrm>
          <a:prstGeom prst="rect">
            <a:avLst/>
          </a:prstGeom>
          <a:ln>
            <a:noFill/>
          </a:ln>
          <a:effectLst>
            <a:outerShdw blurRad="292100" dist="139700" dir="2700000" algn="tl" rotWithShape="0">
              <a:srgbClr val="333333">
                <a:alpha val="65000"/>
              </a:srgbClr>
            </a:outerShdw>
          </a:effectLst>
        </p:spPr>
      </p:pic>
      <p:pic>
        <p:nvPicPr>
          <p:cNvPr id="157699" name="Picture 3"/>
          <p:cNvPicPr>
            <a:picLocks noChangeAspect="1" noChangeArrowheads="1"/>
          </p:cNvPicPr>
          <p:nvPr/>
        </p:nvPicPr>
        <p:blipFill>
          <a:blip r:embed="rId4" cstate="print"/>
          <a:srcRect/>
          <a:stretch>
            <a:fillRect/>
          </a:stretch>
        </p:blipFill>
        <p:spPr bwMode="auto">
          <a:xfrm>
            <a:off x="2621794" y="4119563"/>
            <a:ext cx="3759241" cy="2692717"/>
          </a:xfrm>
          <a:prstGeom prst="rect">
            <a:avLst/>
          </a:prstGeom>
          <a:noFill/>
          <a:ln w="9525">
            <a:noFill/>
            <a:miter lim="800000"/>
            <a:headEnd/>
            <a:tailEnd/>
          </a:ln>
          <a:effectLst/>
        </p:spPr>
      </p:pic>
      <p:sp>
        <p:nvSpPr>
          <p:cNvPr id="8" name="TextBox 7"/>
          <p:cNvSpPr txBox="1"/>
          <p:nvPr/>
        </p:nvSpPr>
        <p:spPr>
          <a:xfrm>
            <a:off x="6723888" y="6147816"/>
            <a:ext cx="2029968" cy="461665"/>
          </a:xfrm>
          <a:prstGeom prst="rect">
            <a:avLst/>
          </a:prstGeom>
          <a:noFill/>
        </p:spPr>
        <p:txBody>
          <a:bodyPr wrap="square" rtlCol="0">
            <a:spAutoFit/>
          </a:bodyPr>
          <a:lstStyle/>
          <a:p>
            <a:pPr fontAlgn="auto">
              <a:spcBef>
                <a:spcPts val="0"/>
              </a:spcBef>
              <a:spcAft>
                <a:spcPts val="0"/>
              </a:spcAft>
              <a:buFontTx/>
              <a:buNone/>
            </a:pPr>
            <a:r>
              <a:rPr lang="en-US" sz="2400" dirty="0">
                <a:solidFill>
                  <a:prstClr val="black"/>
                </a:solidFill>
                <a:latin typeface="Arial"/>
                <a:cs typeface="+mn-cs"/>
              </a:rPr>
              <a:t>20 diseases</a:t>
            </a:r>
          </a:p>
        </p:txBody>
      </p:sp>
      <p:cxnSp>
        <p:nvCxnSpPr>
          <p:cNvPr id="12" name="Elbow Connector 11"/>
          <p:cNvCxnSpPr>
            <a:stCxn id="157698" idx="2"/>
            <a:endCxn id="157699" idx="1"/>
          </p:cNvCxnSpPr>
          <p:nvPr/>
        </p:nvCxnSpPr>
        <p:spPr>
          <a:xfrm rot="16200000" flipH="1">
            <a:off x="1682420" y="4526548"/>
            <a:ext cx="1594962" cy="283786"/>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15" name="Elbow Connector 14"/>
          <p:cNvCxnSpPr>
            <a:stCxn id="6" idx="2"/>
            <a:endCxn id="157699" idx="3"/>
          </p:cNvCxnSpPr>
          <p:nvPr/>
        </p:nvCxnSpPr>
        <p:spPr>
          <a:xfrm rot="5400000">
            <a:off x="5924907" y="4418529"/>
            <a:ext cx="1503522" cy="591265"/>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9" name="Explosion 2 8"/>
          <p:cNvSpPr/>
          <p:nvPr/>
        </p:nvSpPr>
        <p:spPr bwMode="auto">
          <a:xfrm>
            <a:off x="7022592" y="4511040"/>
            <a:ext cx="2548128" cy="1670304"/>
          </a:xfrm>
          <a:prstGeom prst="irregularSeal2">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91440" rIns="0" bIns="0" numCol="1" rtlCol="0" anchor="ctr" anchorCtr="0" compatLnSpc="1">
            <a:prstTxWarp prst="textNoShape">
              <a:avLst/>
            </a:prstTxWarp>
            <a:normAutofit fontScale="85000" lnSpcReduction="10000"/>
          </a:bodyPr>
          <a:lstStyle/>
          <a:p>
            <a:pPr>
              <a:buFontTx/>
              <a:buNone/>
            </a:pPr>
            <a:r>
              <a:rPr lang="en-US" sz="1800" dirty="0">
                <a:solidFill>
                  <a:prstClr val="black"/>
                </a:solidFill>
                <a:latin typeface="Calibri" pitchFamily="34" charset="0"/>
                <a:cs typeface="Arial" charset="0"/>
              </a:rPr>
              <a:t>Selected @ AMIA-TBI, Year in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76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Profiling</a:t>
            </a:r>
            <a:endParaRPr lang="en-US" dirty="0"/>
          </a:p>
        </p:txBody>
      </p:sp>
      <p:pic>
        <p:nvPicPr>
          <p:cNvPr id="3074" name="Picture 2" descr="HeatMapV3"/>
          <p:cNvPicPr>
            <a:picLocks noChangeAspect="1" noChangeArrowheads="1"/>
          </p:cNvPicPr>
          <p:nvPr/>
        </p:nvPicPr>
        <p:blipFill>
          <a:blip r:embed="rId3" cstate="print"/>
          <a:srcRect/>
          <a:stretch>
            <a:fillRect/>
          </a:stretch>
        </p:blipFill>
        <p:spPr bwMode="auto">
          <a:xfrm>
            <a:off x="553446" y="992337"/>
            <a:ext cx="8055232" cy="5086701"/>
          </a:xfrm>
          <a:prstGeom prst="rect">
            <a:avLst/>
          </a:prstGeom>
          <a:ln>
            <a:noFill/>
          </a:ln>
          <a:effectLst>
            <a:outerShdw blurRad="292100" dist="139700" dir="2700000" algn="tl" rotWithShape="0">
              <a:srgbClr val="333333">
                <a:alpha val="65000"/>
              </a:srgbClr>
            </a:outerShdw>
          </a:effectLst>
        </p:spPr>
      </p:pic>
      <p:sp>
        <p:nvSpPr>
          <p:cNvPr id="3075" name="Rectangle 3"/>
          <p:cNvSpPr>
            <a:spLocks noChangeArrowheads="1"/>
          </p:cNvSpPr>
          <p:nvPr/>
        </p:nvSpPr>
        <p:spPr bwMode="auto">
          <a:xfrm>
            <a:off x="0" y="6272079"/>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ct val="0"/>
              </a:spcBef>
              <a:buFontTx/>
              <a:buNone/>
            </a:pPr>
            <a:r>
              <a:rPr lang="en-US" sz="1200" dirty="0">
                <a:solidFill>
                  <a:prstClr val="black"/>
                </a:solidFill>
                <a:latin typeface="Arial"/>
                <a:ea typeface="Calibri" pitchFamily="34" charset="0"/>
                <a:cs typeface="Courier New" pitchFamily="49" charset="0"/>
              </a:rPr>
              <a:t>Matthew Mort, </a:t>
            </a:r>
            <a:r>
              <a:rPr lang="en-US" sz="1200" dirty="0" err="1">
                <a:solidFill>
                  <a:prstClr val="black"/>
                </a:solidFill>
                <a:latin typeface="Arial"/>
                <a:ea typeface="Calibri" pitchFamily="34" charset="0"/>
                <a:cs typeface="Courier New" pitchFamily="49" charset="0"/>
              </a:rPr>
              <a:t>Uday</a:t>
            </a:r>
            <a:r>
              <a:rPr lang="en-US" sz="1200" dirty="0">
                <a:solidFill>
                  <a:prstClr val="black"/>
                </a:solidFill>
                <a:latin typeface="Arial"/>
                <a:ea typeface="Calibri" pitchFamily="34" charset="0"/>
                <a:cs typeface="Courier New" pitchFamily="49" charset="0"/>
              </a:rPr>
              <a:t> S. </a:t>
            </a:r>
            <a:r>
              <a:rPr lang="en-US" sz="1200" dirty="0" err="1">
                <a:solidFill>
                  <a:prstClr val="black"/>
                </a:solidFill>
                <a:latin typeface="Arial"/>
                <a:ea typeface="Calibri" pitchFamily="34" charset="0"/>
                <a:cs typeface="Courier New" pitchFamily="49" charset="0"/>
              </a:rPr>
              <a:t>Evani</a:t>
            </a:r>
            <a:r>
              <a:rPr lang="en-US" sz="1200" dirty="0">
                <a:solidFill>
                  <a:prstClr val="black"/>
                </a:solidFill>
                <a:latin typeface="Arial"/>
                <a:ea typeface="Calibri" pitchFamily="34" charset="0"/>
                <a:cs typeface="Courier New" pitchFamily="49" charset="0"/>
              </a:rPr>
              <a:t>, … Nigam H. Shah … Sean D. Mooney</a:t>
            </a:r>
            <a:endParaRPr lang="en-US" sz="1200" dirty="0">
              <a:solidFill>
                <a:prstClr val="black"/>
              </a:solidFill>
              <a:latin typeface="Arial"/>
              <a:cs typeface="Arial" pitchFamily="34" charset="0"/>
            </a:endParaRPr>
          </a:p>
          <a:p>
            <a:pPr eaLnBrk="0" hangingPunct="0">
              <a:spcBef>
                <a:spcPct val="0"/>
              </a:spcBef>
              <a:buFontTx/>
              <a:buNone/>
            </a:pPr>
            <a:r>
              <a:rPr lang="en-US" sz="1200" dirty="0">
                <a:solidFill>
                  <a:prstClr val="black"/>
                </a:solidFill>
                <a:latin typeface="Arial"/>
                <a:ea typeface="Calibri" pitchFamily="34" charset="0"/>
                <a:cs typeface="Courier New" pitchFamily="49" charset="0"/>
              </a:rPr>
              <a:t>In </a:t>
            </a:r>
            <a:r>
              <a:rPr lang="en-US" sz="1200" dirty="0" err="1">
                <a:solidFill>
                  <a:prstClr val="black"/>
                </a:solidFill>
                <a:latin typeface="Arial"/>
                <a:ea typeface="Calibri" pitchFamily="34" charset="0"/>
                <a:cs typeface="Courier New" pitchFamily="49" charset="0"/>
              </a:rPr>
              <a:t>Silico</a:t>
            </a:r>
            <a:r>
              <a:rPr lang="en-US" sz="1200" dirty="0">
                <a:solidFill>
                  <a:prstClr val="black"/>
                </a:solidFill>
                <a:latin typeface="Arial"/>
                <a:ea typeface="Calibri" pitchFamily="34" charset="0"/>
                <a:cs typeface="Courier New" pitchFamily="49" charset="0"/>
              </a:rPr>
              <a:t> Functional Profiling of Human Disease-Associated and Polymorphic Amino Acid Substitutions. </a:t>
            </a:r>
            <a:r>
              <a:rPr lang="en-US" sz="1200" b="1" dirty="0">
                <a:solidFill>
                  <a:prstClr val="black"/>
                </a:solidFill>
                <a:latin typeface="Arial"/>
                <a:ea typeface="Calibri" pitchFamily="34" charset="0"/>
                <a:cs typeface="Courier New" pitchFamily="49" charset="0"/>
              </a:rPr>
              <a:t>Human Mutation, </a:t>
            </a:r>
            <a:r>
              <a:rPr lang="en-US" sz="1200" b="1" i="1" dirty="0">
                <a:solidFill>
                  <a:prstClr val="black"/>
                </a:solidFill>
                <a:latin typeface="Arial"/>
                <a:ea typeface="Calibri" pitchFamily="34" charset="0"/>
                <a:cs typeface="Courier New" pitchFamily="49" charset="0"/>
              </a:rPr>
              <a:t>in press</a:t>
            </a:r>
            <a:endParaRPr lang="en-US" sz="1200" b="1" dirty="0">
              <a:solidFill>
                <a:prstClr val="black"/>
              </a:solidFill>
              <a:latin typeface="Arial"/>
              <a:cs typeface="Arial" pitchFamily="34" charset="0"/>
            </a:endParaRPr>
          </a:p>
        </p:txBody>
      </p:sp>
      <p:sp>
        <p:nvSpPr>
          <p:cNvPr id="5" name="Explosion 2 4"/>
          <p:cNvSpPr/>
          <p:nvPr/>
        </p:nvSpPr>
        <p:spPr bwMode="auto">
          <a:xfrm>
            <a:off x="182880" y="926592"/>
            <a:ext cx="2548128" cy="1670304"/>
          </a:xfrm>
          <a:prstGeom prst="irregularSeal2">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91440" rIns="0" bIns="0" numCol="1" rtlCol="0" anchor="ctr" anchorCtr="0" compatLnSpc="1">
            <a:prstTxWarp prst="textNoShape">
              <a:avLst/>
            </a:prstTxWarp>
            <a:normAutofit fontScale="85000" lnSpcReduction="10000"/>
          </a:bodyPr>
          <a:lstStyle/>
          <a:p>
            <a:pPr>
              <a:buFontTx/>
              <a:buNone/>
            </a:pPr>
            <a:r>
              <a:rPr lang="en-US" sz="1800" dirty="0">
                <a:solidFill>
                  <a:prstClr val="black"/>
                </a:solidFill>
                <a:latin typeface="Calibri" pitchFamily="34" charset="0"/>
                <a:cs typeface="Arial" charset="0"/>
              </a:rPr>
              <a:t>Selected @ AMIA-TBI, Year in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dirty="0" smtClean="0"/>
              <a:t>Resources index: The Basic Idea</a:t>
            </a:r>
          </a:p>
        </p:txBody>
      </p:sp>
      <p:sp>
        <p:nvSpPr>
          <p:cNvPr id="48131" name="Content Placeholder 2"/>
          <p:cNvSpPr>
            <a:spLocks noGrp="1"/>
          </p:cNvSpPr>
          <p:nvPr>
            <p:ph idx="1"/>
          </p:nvPr>
        </p:nvSpPr>
        <p:spPr>
          <a:xfrm>
            <a:off x="457200" y="4953000"/>
            <a:ext cx="8229600" cy="1630363"/>
          </a:xfrm>
        </p:spPr>
        <p:txBody>
          <a:bodyPr/>
          <a:lstStyle/>
          <a:p>
            <a:r>
              <a:rPr lang="en-US" sz="2400" dirty="0" smtClean="0"/>
              <a:t>The index can be used for:</a:t>
            </a:r>
          </a:p>
          <a:p>
            <a:pPr lvl="1"/>
            <a:r>
              <a:rPr lang="en-US" sz="2400" dirty="0" smtClean="0"/>
              <a:t>Search</a:t>
            </a:r>
          </a:p>
          <a:p>
            <a:pPr lvl="1"/>
            <a:r>
              <a:rPr lang="en-US" sz="2400" dirty="0" smtClean="0"/>
              <a:t>Data mining</a:t>
            </a:r>
          </a:p>
        </p:txBody>
      </p:sp>
      <p:pic>
        <p:nvPicPr>
          <p:cNvPr id="48133" name="Picture 5" descr="OBR_index_creation.png"/>
          <p:cNvPicPr>
            <a:picLocks noChangeAspect="1"/>
          </p:cNvPicPr>
          <p:nvPr/>
        </p:nvPicPr>
        <p:blipFill>
          <a:blip r:embed="rId3" cstate="print"/>
          <a:srcRect/>
          <a:stretch>
            <a:fillRect/>
          </a:stretch>
        </p:blipFill>
        <p:spPr bwMode="auto">
          <a:xfrm>
            <a:off x="838200" y="1219200"/>
            <a:ext cx="7467600"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a:defRPr/>
            </a:pPr>
            <a:r>
              <a:rPr lang="en-US" dirty="0" smtClean="0"/>
              <a:t>Resources index: Example</a:t>
            </a:r>
            <a:r>
              <a:rPr lang="en-US" sz="2200" dirty="0" smtClean="0"/>
              <a:t> </a:t>
            </a:r>
            <a:endParaRPr lang="en-US" dirty="0" smtClean="0"/>
          </a:p>
        </p:txBody>
      </p:sp>
      <p:pic>
        <p:nvPicPr>
          <p:cNvPr id="49155" name="Content Placeholder 16" descr="GEO_example_1-2.png"/>
          <p:cNvPicPr>
            <a:picLocks noGrp="1" noChangeAspect="1"/>
          </p:cNvPicPr>
          <p:nvPr>
            <p:ph idx="1"/>
          </p:nvPr>
        </p:nvPicPr>
        <p:blipFill>
          <a:blip r:embed="rId3" cstate="print"/>
          <a:srcRect/>
          <a:stretch>
            <a:fillRect/>
          </a:stretch>
        </p:blipFill>
        <p:spPr>
          <a:xfrm>
            <a:off x="914400" y="1600200"/>
            <a:ext cx="6796088" cy="4900613"/>
          </a:xfrm>
        </p:spPr>
      </p:pic>
      <p:sp>
        <p:nvSpPr>
          <p:cNvPr id="5" name="Rectangle 4"/>
          <p:cNvSpPr>
            <a:spLocks noChangeArrowheads="1"/>
          </p:cNvSpPr>
          <p:nvPr/>
        </p:nvSpPr>
        <p:spPr bwMode="auto">
          <a:xfrm>
            <a:off x="3048000" y="1524000"/>
            <a:ext cx="3124200" cy="21336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sp>
        <p:nvSpPr>
          <p:cNvPr id="11" name="Rectangle 10"/>
          <p:cNvSpPr>
            <a:spLocks noChangeArrowheads="1"/>
          </p:cNvSpPr>
          <p:nvPr/>
        </p:nvSpPr>
        <p:spPr bwMode="auto">
          <a:xfrm>
            <a:off x="1143000" y="3657600"/>
            <a:ext cx="4267200" cy="2365375"/>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pic>
        <p:nvPicPr>
          <p:cNvPr id="49158" name="Picture 2">
            <a:hlinkClick r:id="rId4"/>
          </p:cNvPr>
          <p:cNvPicPr>
            <a:picLocks noChangeAspect="1" noChangeArrowheads="1"/>
          </p:cNvPicPr>
          <p:nvPr/>
        </p:nvPicPr>
        <p:blipFill>
          <a:blip r:embed="rId5" cstate="print"/>
          <a:srcRect/>
          <a:stretch>
            <a:fillRect/>
          </a:stretch>
        </p:blipFill>
        <p:spPr bwMode="auto">
          <a:xfrm>
            <a:off x="742950" y="2381250"/>
            <a:ext cx="376238" cy="376238"/>
          </a:xfrm>
          <a:prstGeom prst="rect">
            <a:avLst/>
          </a:prstGeom>
          <a:noFill/>
          <a:ln w="9525">
            <a:noFill/>
            <a:miter lim="800000"/>
            <a:headEnd/>
            <a:tailEnd/>
          </a:ln>
        </p:spPr>
      </p:pic>
      <p:grpSp>
        <p:nvGrpSpPr>
          <p:cNvPr id="2" name="Group 14"/>
          <p:cNvGrpSpPr>
            <a:grpSpLocks/>
          </p:cNvGrpSpPr>
          <p:nvPr/>
        </p:nvGrpSpPr>
        <p:grpSpPr bwMode="auto">
          <a:xfrm>
            <a:off x="5334000" y="1676400"/>
            <a:ext cx="3276600" cy="4572000"/>
            <a:chOff x="5638800" y="1676400"/>
            <a:chExt cx="2971800" cy="4572000"/>
          </a:xfrm>
        </p:grpSpPr>
        <p:sp>
          <p:nvSpPr>
            <p:cNvPr id="49160" name="Rectangle 12"/>
            <p:cNvSpPr>
              <a:spLocks noChangeArrowheads="1"/>
            </p:cNvSpPr>
            <p:nvPr/>
          </p:nvSpPr>
          <p:spPr bwMode="auto">
            <a:xfrm>
              <a:off x="5638800" y="3657600"/>
              <a:ext cx="2971800" cy="25908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sp>
          <p:nvSpPr>
            <p:cNvPr id="49161" name="Rectangle 13"/>
            <p:cNvSpPr>
              <a:spLocks noChangeArrowheads="1"/>
            </p:cNvSpPr>
            <p:nvPr/>
          </p:nvSpPr>
          <p:spPr bwMode="auto">
            <a:xfrm>
              <a:off x="6324600" y="1676400"/>
              <a:ext cx="1676400" cy="25908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p>
        </p:txBody>
      </p:sp>
      <p:pic>
        <p:nvPicPr>
          <p:cNvPr id="124931" name="Picture 3"/>
          <p:cNvPicPr>
            <a:picLocks noChangeAspect="1" noChangeArrowheads="1"/>
          </p:cNvPicPr>
          <p:nvPr/>
        </p:nvPicPr>
        <p:blipFill>
          <a:blip r:embed="rId3" cstate="print"/>
          <a:srcRect l="18750" t="19792" r="13281" b="17708"/>
          <a:stretch>
            <a:fillRect/>
          </a:stretch>
        </p:blipFill>
        <p:spPr bwMode="auto">
          <a:xfrm>
            <a:off x="0" y="0"/>
            <a:ext cx="9144000" cy="6858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226" r="28672" b="12994"/>
          <a:stretch>
            <a:fillRect/>
          </a:stretch>
        </p:blipFill>
        <p:spPr bwMode="auto">
          <a:xfrm>
            <a:off x="4858719" y="0"/>
            <a:ext cx="4285281" cy="325851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3" cstate="print"/>
          <a:srcRect l="25848" t="4746" r="26836" b="13824"/>
          <a:stretch>
            <a:fillRect/>
          </a:stretch>
        </p:blipFill>
        <p:spPr bwMode="auto">
          <a:xfrm>
            <a:off x="-1" y="0"/>
            <a:ext cx="3037669" cy="326734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866255" y="6336268"/>
            <a:ext cx="505374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auto">
              <a:spcBef>
                <a:spcPts val="0"/>
              </a:spcBef>
              <a:spcAft>
                <a:spcPts val="0"/>
              </a:spcAft>
              <a:buFontTx/>
              <a:buNone/>
            </a:pPr>
            <a:r>
              <a:rPr lang="en-US" sz="1800" i="1" dirty="0">
                <a:solidFill>
                  <a:prstClr val="white"/>
                </a:solidFill>
                <a:latin typeface="Calibri" pitchFamily="34" charset="0"/>
              </a:rPr>
              <a:t>http://rest.bioontology.org/resouce_index/&lt;service&gt;</a:t>
            </a:r>
            <a:endParaRPr lang="en-US" sz="1800" dirty="0">
              <a:solidFill>
                <a:prstClr val="white"/>
              </a:solidFill>
              <a:latin typeface="Calibri" pitchFamily="34" charset="0"/>
            </a:endParaRPr>
          </a:p>
        </p:txBody>
      </p:sp>
      <p:pic>
        <p:nvPicPr>
          <p:cNvPr id="10" name="Picture 2" descr="C:\Users\nigam\AppData\Local\Temp\capture_13032009_174535.jpg"/>
          <p:cNvPicPr>
            <a:picLocks noChangeAspect="1" noChangeArrowheads="1"/>
          </p:cNvPicPr>
          <p:nvPr/>
        </p:nvPicPr>
        <p:blipFill>
          <a:blip r:embed="rId4" cstate="print"/>
          <a:srcRect/>
          <a:stretch>
            <a:fillRect/>
          </a:stretch>
        </p:blipFill>
        <p:spPr bwMode="auto">
          <a:xfrm>
            <a:off x="3124200" y="4343400"/>
            <a:ext cx="2525806" cy="1752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3" name="Straight Arrow Connector 12"/>
          <p:cNvCxnSpPr>
            <a:stCxn id="7170" idx="2"/>
            <a:endCxn id="10" idx="3"/>
          </p:cNvCxnSpPr>
          <p:nvPr/>
        </p:nvCxnSpPr>
        <p:spPr>
          <a:xfrm rot="5400000">
            <a:off x="5345088" y="3563428"/>
            <a:ext cx="1961190" cy="13513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stCxn id="11" idx="2"/>
            <a:endCxn id="10" idx="1"/>
          </p:cNvCxnSpPr>
          <p:nvPr/>
        </p:nvCxnSpPr>
        <p:spPr>
          <a:xfrm rot="16200000" flipH="1">
            <a:off x="1345340" y="3440840"/>
            <a:ext cx="1952354" cy="16053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362012" y="0"/>
            <a:ext cx="66717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rtlCol="0">
            <a:spAutoFit/>
          </a:bodyPr>
          <a:lstStyle/>
          <a:p>
            <a:pPr fontAlgn="auto">
              <a:spcBef>
                <a:spcPts val="0"/>
              </a:spcBef>
              <a:spcAft>
                <a:spcPts val="0"/>
              </a:spcAft>
              <a:buFontTx/>
              <a:buNone/>
            </a:pPr>
            <a:r>
              <a:rPr lang="en-US" sz="1800" dirty="0">
                <a:solidFill>
                  <a:prstClr val="black"/>
                </a:solidFill>
              </a:rPr>
              <a:t>Code</a:t>
            </a:r>
          </a:p>
        </p:txBody>
      </p:sp>
      <p:sp>
        <p:nvSpPr>
          <p:cNvPr id="18" name="TextBox 17"/>
          <p:cNvSpPr txBox="1"/>
          <p:nvPr/>
        </p:nvSpPr>
        <p:spPr>
          <a:xfrm>
            <a:off x="7522464" y="0"/>
            <a:ext cx="1631559"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buFontTx/>
              <a:buNone/>
            </a:pPr>
            <a:r>
              <a:rPr lang="en-US" sz="1800" dirty="0">
                <a:solidFill>
                  <a:prstClr val="black"/>
                </a:solidFill>
              </a:rPr>
              <a:t>Resource Tab</a:t>
            </a:r>
          </a:p>
        </p:txBody>
      </p:sp>
      <p:sp>
        <p:nvSpPr>
          <p:cNvPr id="12" name="Content Placeholder 2"/>
          <p:cNvSpPr txBox="1">
            <a:spLocks/>
          </p:cNvSpPr>
          <p:nvPr/>
        </p:nvSpPr>
        <p:spPr>
          <a:xfrm>
            <a:off x="5967658" y="5185616"/>
            <a:ext cx="3056022" cy="1022693"/>
          </a:xfrm>
          <a:prstGeom prst="rect">
            <a:avLst/>
          </a:prstGeom>
          <a:ln>
            <a:solidFill>
              <a:schemeClr val="tx1"/>
            </a:solidFill>
            <a:prstDash val="sysDot"/>
          </a:ln>
        </p:spPr>
        <p:txBody>
          <a:bodyPr>
            <a:normAutofit fontScale="92500"/>
          </a:bodyPr>
          <a:lstStyle/>
          <a:p>
            <a:pPr marL="228600" indent="-228600" fontAlgn="auto">
              <a:spcAft>
                <a:spcPts val="0"/>
              </a:spcAft>
              <a:buFont typeface="Arial" pitchFamily="34" charset="0"/>
              <a:buChar char="•"/>
              <a:defRPr/>
            </a:pPr>
            <a:r>
              <a:rPr lang="en-US" sz="1400" dirty="0">
                <a:solidFill>
                  <a:prstClr val="black"/>
                </a:solidFill>
                <a:latin typeface="Arial"/>
                <a:cs typeface="+mn-cs"/>
              </a:rPr>
              <a:t>Resources annotated = 20</a:t>
            </a:r>
          </a:p>
          <a:p>
            <a:pPr marL="228600" indent="-228600" fontAlgn="auto">
              <a:spcAft>
                <a:spcPts val="0"/>
              </a:spcAft>
              <a:buFont typeface="Arial" pitchFamily="34" charset="0"/>
              <a:buChar char="•"/>
              <a:defRPr/>
            </a:pPr>
            <a:r>
              <a:rPr lang="en-US" sz="1400" dirty="0">
                <a:solidFill>
                  <a:prstClr val="black"/>
                </a:solidFill>
                <a:latin typeface="Arial"/>
                <a:cs typeface="+mn-cs"/>
              </a:rPr>
              <a:t>Total records = 1.3 million</a:t>
            </a:r>
          </a:p>
          <a:p>
            <a:pPr marL="228600" indent="-228600" fontAlgn="auto">
              <a:spcAft>
                <a:spcPts val="0"/>
              </a:spcAft>
              <a:buFont typeface="Arial" pitchFamily="34" charset="0"/>
              <a:buChar char="•"/>
              <a:defRPr/>
            </a:pPr>
            <a:r>
              <a:rPr lang="en-US" sz="1400" dirty="0">
                <a:solidFill>
                  <a:prstClr val="black"/>
                </a:solidFill>
                <a:latin typeface="Arial"/>
                <a:cs typeface="+mn-cs"/>
              </a:rPr>
              <a:t>Direct annotations = 371 million</a:t>
            </a:r>
          </a:p>
          <a:p>
            <a:pPr marL="228600" indent="-228600" fontAlgn="auto">
              <a:spcAft>
                <a:spcPts val="0"/>
              </a:spcAft>
              <a:buFont typeface="Arial" pitchFamily="34" charset="0"/>
              <a:buChar char="•"/>
              <a:defRPr/>
            </a:pPr>
            <a:r>
              <a:rPr lang="en-US" sz="1400" dirty="0">
                <a:solidFill>
                  <a:prstClr val="black"/>
                </a:solidFill>
                <a:latin typeface="Arial"/>
                <a:cs typeface="+mn-cs"/>
              </a:rPr>
              <a:t>After transitive closure = 5.3 Billion</a:t>
            </a:r>
          </a:p>
        </p:txBody>
      </p:sp>
      <p:pic>
        <p:nvPicPr>
          <p:cNvPr id="4098" name="Picture 2" descr="C:\Users\nigam\Pictures\etc\capture_30042010_212659.jpg"/>
          <p:cNvPicPr>
            <a:picLocks noChangeAspect="1" noChangeArrowheads="1"/>
          </p:cNvPicPr>
          <p:nvPr/>
        </p:nvPicPr>
        <p:blipFill>
          <a:blip r:embed="rId5" cstate="print"/>
          <a:srcRect/>
          <a:stretch>
            <a:fillRect/>
          </a:stretch>
        </p:blipFill>
        <p:spPr bwMode="auto">
          <a:xfrm>
            <a:off x="2321242" y="412623"/>
            <a:ext cx="4141470" cy="3329940"/>
          </a:xfrm>
          <a:prstGeom prst="rect">
            <a:avLst/>
          </a:prstGeom>
          <a:noFill/>
        </p:spPr>
      </p:pic>
      <p:sp>
        <p:nvSpPr>
          <p:cNvPr id="14" name="TextBox 13"/>
          <p:cNvSpPr txBox="1"/>
          <p:nvPr/>
        </p:nvSpPr>
        <p:spPr>
          <a:xfrm>
            <a:off x="3834385" y="1786128"/>
            <a:ext cx="1274064"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buFontTx/>
              <a:buNone/>
            </a:pPr>
            <a:r>
              <a:rPr lang="en-US" sz="1800" dirty="0">
                <a:solidFill>
                  <a:prstClr val="black"/>
                </a:solidFill>
              </a:rPr>
              <a:t>Custom UI (alpha)</a:t>
            </a:r>
          </a:p>
        </p:txBody>
      </p:sp>
      <p:cxnSp>
        <p:nvCxnSpPr>
          <p:cNvPr id="16" name="Straight Arrow Connector 15"/>
          <p:cNvCxnSpPr>
            <a:stCxn id="4098" idx="2"/>
            <a:endCxn id="10" idx="0"/>
          </p:cNvCxnSpPr>
          <p:nvPr/>
        </p:nvCxnSpPr>
        <p:spPr bwMode="auto">
          <a:xfrm rot="5400000">
            <a:off x="4089122" y="4040544"/>
            <a:ext cx="600837" cy="487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card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23874" y="-1"/>
            <a:ext cx="4620126" cy="288758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21579" t="6859" r="8246" b="5065"/>
          <a:stretch>
            <a:fillRect/>
          </a:stretch>
        </p:blipFill>
        <p:spPr bwMode="auto">
          <a:xfrm>
            <a:off x="0" y="709863"/>
            <a:ext cx="7837716" cy="6148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transition="in" filter="fade">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801608" cy="990600"/>
          </a:xfrm>
        </p:spPr>
        <p:txBody>
          <a:bodyPr/>
          <a:lstStyle/>
          <a:p>
            <a:r>
              <a:rPr lang="en-US" dirty="0" smtClean="0"/>
              <a:t>Data mining: </a:t>
            </a:r>
            <a:r>
              <a:rPr lang="en-US" sz="3200" dirty="0" smtClean="0"/>
              <a:t>Drug, Disease, Gene relationships</a:t>
            </a:r>
            <a:endParaRPr lang="en-US" dirty="0"/>
          </a:p>
        </p:txBody>
      </p:sp>
      <p:pic>
        <p:nvPicPr>
          <p:cNvPr id="3" name="Picture 3" descr="Picture 1.png"/>
          <p:cNvPicPr>
            <a:picLocks noChangeAspect="1"/>
          </p:cNvPicPr>
          <p:nvPr/>
        </p:nvPicPr>
        <p:blipFill>
          <a:blip r:embed="rId3" cstate="print"/>
          <a:srcRect l="12500" t="32699" r="24167" b="48798"/>
          <a:stretch>
            <a:fillRect/>
          </a:stretch>
        </p:blipFill>
        <p:spPr bwMode="auto">
          <a:xfrm>
            <a:off x="329184" y="1231392"/>
            <a:ext cx="8480425" cy="154838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395984" y="3534031"/>
            <a:ext cx="5882640" cy="2585323"/>
          </a:xfrm>
          <a:prstGeom prst="rect">
            <a:avLst/>
          </a:prstGeom>
        </p:spPr>
        <p:txBody>
          <a:bodyPr wrap="square">
            <a:spAutoFit/>
          </a:bodyPr>
          <a:lstStyle/>
          <a:p>
            <a:pPr fontAlgn="auto">
              <a:spcBef>
                <a:spcPts val="0"/>
              </a:spcBef>
              <a:spcAft>
                <a:spcPts val="0"/>
              </a:spcAft>
              <a:buFontTx/>
              <a:buNone/>
            </a:pPr>
            <a:r>
              <a:rPr lang="en-US" sz="1800" dirty="0">
                <a:solidFill>
                  <a:prstClr val="black"/>
                </a:solidFill>
                <a:latin typeface="Calibri" charset="0"/>
                <a:cs typeface="+mn-cs"/>
              </a:rPr>
              <a:t>Example: </a:t>
            </a:r>
          </a:p>
          <a:p>
            <a:pPr fontAlgn="auto">
              <a:spcBef>
                <a:spcPts val="0"/>
              </a:spcBef>
              <a:spcAft>
                <a:spcPts val="0"/>
              </a:spcAft>
              <a:buFontTx/>
              <a:buNone/>
            </a:pPr>
            <a:r>
              <a:rPr lang="en-US" sz="1800" dirty="0">
                <a:solidFill>
                  <a:prstClr val="black"/>
                </a:solidFill>
                <a:latin typeface="Calibri" charset="0"/>
                <a:cs typeface="+mn-cs"/>
              </a:rPr>
              <a:t>                 p(</a:t>
            </a:r>
            <a:r>
              <a:rPr lang="en-US" sz="1800" dirty="0" err="1">
                <a:solidFill>
                  <a:prstClr val="black"/>
                </a:solidFill>
                <a:latin typeface="Calibri" charset="0"/>
                <a:cs typeface="+mn-cs"/>
              </a:rPr>
              <a:t>salmeterol</a:t>
            </a:r>
            <a:r>
              <a:rPr lang="en-US" sz="1800" dirty="0">
                <a:solidFill>
                  <a:prstClr val="black"/>
                </a:solidFill>
                <a:latin typeface="Calibri" charset="0"/>
                <a:cs typeface="+mn-cs"/>
              </a:rPr>
              <a:t> | Asthma, ADRB2) = 0.07</a:t>
            </a:r>
          </a:p>
          <a:p>
            <a:pPr fontAlgn="auto">
              <a:spcBef>
                <a:spcPts val="0"/>
              </a:spcBef>
              <a:spcAft>
                <a:spcPts val="0"/>
              </a:spcAft>
              <a:buFontTx/>
              <a:buNone/>
            </a:pPr>
            <a:r>
              <a:rPr lang="en-US" sz="1800" dirty="0">
                <a:solidFill>
                  <a:prstClr val="black"/>
                </a:solidFill>
                <a:latin typeface="Calibri" charset="0"/>
                <a:cs typeface="+mn-cs"/>
              </a:rPr>
              <a:t>                 p(</a:t>
            </a:r>
            <a:r>
              <a:rPr lang="en-US" sz="1800" dirty="0" err="1">
                <a:solidFill>
                  <a:prstClr val="black"/>
                </a:solidFill>
                <a:latin typeface="Calibri" charset="0"/>
                <a:cs typeface="+mn-cs"/>
              </a:rPr>
              <a:t>salbutamol</a:t>
            </a:r>
            <a:r>
              <a:rPr lang="en-US" sz="1800" dirty="0">
                <a:solidFill>
                  <a:prstClr val="black"/>
                </a:solidFill>
                <a:latin typeface="Calibri" charset="0"/>
                <a:cs typeface="+mn-cs"/>
              </a:rPr>
              <a:t> | Asthma, ADRB2) = 0.16</a:t>
            </a:r>
          </a:p>
          <a:p>
            <a:pPr fontAlgn="auto">
              <a:spcBef>
                <a:spcPts val="0"/>
              </a:spcBef>
              <a:spcAft>
                <a:spcPts val="0"/>
              </a:spcAft>
              <a:buFontTx/>
              <a:buNone/>
            </a:pPr>
            <a:endParaRPr lang="en-US" sz="1800" dirty="0">
              <a:solidFill>
                <a:prstClr val="black"/>
              </a:solidFill>
              <a:latin typeface="Calibri" charset="0"/>
              <a:cs typeface="+mn-cs"/>
            </a:endParaRPr>
          </a:p>
          <a:p>
            <a:pPr fontAlgn="auto">
              <a:spcBef>
                <a:spcPts val="0"/>
              </a:spcBef>
              <a:spcAft>
                <a:spcPts val="0"/>
              </a:spcAft>
              <a:buFontTx/>
              <a:buNone/>
            </a:pPr>
            <a:r>
              <a:rPr lang="en-US" sz="1800" dirty="0">
                <a:solidFill>
                  <a:prstClr val="black"/>
                </a:solidFill>
                <a:latin typeface="Calibri" charset="0"/>
                <a:cs typeface="+mn-cs"/>
              </a:rPr>
              <a:t>At best these are pointers to hypotheses: </a:t>
            </a:r>
          </a:p>
          <a:p>
            <a:pPr marL="920750" lvl="1" indent="-463550" fontAlgn="auto">
              <a:spcBef>
                <a:spcPts val="0"/>
              </a:spcBef>
              <a:spcAft>
                <a:spcPts val="0"/>
              </a:spcAft>
              <a:buFont typeface="Arial" pitchFamily="34" charset="0"/>
              <a:buChar char="•"/>
            </a:pPr>
            <a:r>
              <a:rPr lang="en-US" sz="1800" dirty="0">
                <a:solidFill>
                  <a:prstClr val="black"/>
                </a:solidFill>
                <a:latin typeface="Calibri" charset="0"/>
                <a:cs typeface="+mn-cs"/>
              </a:rPr>
              <a:t>Stronger biomarker? </a:t>
            </a:r>
          </a:p>
          <a:p>
            <a:pPr marL="920750" lvl="1" indent="-463550" fontAlgn="auto">
              <a:spcBef>
                <a:spcPts val="0"/>
              </a:spcBef>
              <a:spcAft>
                <a:spcPts val="0"/>
              </a:spcAft>
              <a:buFont typeface="Arial" pitchFamily="34" charset="0"/>
              <a:buChar char="•"/>
            </a:pPr>
            <a:r>
              <a:rPr lang="en-US" sz="1800" dirty="0">
                <a:solidFill>
                  <a:prstClr val="black"/>
                </a:solidFill>
                <a:latin typeface="Calibri" charset="0"/>
                <a:cs typeface="+mn-cs"/>
              </a:rPr>
              <a:t>More reported side effects? </a:t>
            </a:r>
          </a:p>
          <a:p>
            <a:pPr marL="920750" lvl="1" indent="-463550" fontAlgn="auto">
              <a:spcBef>
                <a:spcPts val="0"/>
              </a:spcBef>
              <a:spcAft>
                <a:spcPts val="0"/>
              </a:spcAft>
              <a:buFont typeface="Arial" pitchFamily="34" charset="0"/>
              <a:buChar char="•"/>
            </a:pPr>
            <a:r>
              <a:rPr lang="en-US" sz="1800" dirty="0">
                <a:solidFill>
                  <a:prstClr val="black"/>
                </a:solidFill>
                <a:latin typeface="Calibri" charset="0"/>
                <a:cs typeface="+mn-cs"/>
              </a:rPr>
              <a:t>Simple </a:t>
            </a:r>
            <a:r>
              <a:rPr lang="en-US" sz="1800" dirty="0" err="1">
                <a:solidFill>
                  <a:prstClr val="black"/>
                </a:solidFill>
                <a:latin typeface="Calibri" charset="0"/>
                <a:cs typeface="+mn-cs"/>
              </a:rPr>
              <a:t>recency</a:t>
            </a:r>
            <a:r>
              <a:rPr lang="en-US" sz="1800" dirty="0">
                <a:solidFill>
                  <a:prstClr val="black"/>
                </a:solidFill>
                <a:latin typeface="Calibri" charset="0"/>
                <a:cs typeface="+mn-cs"/>
              </a:rPr>
              <a:t>? </a:t>
            </a:r>
          </a:p>
          <a:p>
            <a:pPr marL="920750" lvl="1" indent="-463550" fontAlgn="auto">
              <a:spcBef>
                <a:spcPts val="0"/>
              </a:spcBef>
              <a:spcAft>
                <a:spcPts val="0"/>
              </a:spcAft>
              <a:buFont typeface="Arial" pitchFamily="34" charset="0"/>
              <a:buChar char="•"/>
            </a:pPr>
            <a:r>
              <a:rPr lang="en-US" sz="1800" i="1" dirty="0">
                <a:solidFill>
                  <a:prstClr val="black"/>
                </a:solidFill>
                <a:latin typeface="Calibri" charset="0"/>
                <a:cs typeface="+mn-cs"/>
              </a:rPr>
              <a:t>Many interpretations are possible!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nrichment.pdf"/>
          <p:cNvPicPr/>
          <p:nvPr/>
        </p:nvPicPr>
        <p:blipFill>
          <a:blip r:embed="rId2" cstate="print"/>
          <a:stretch>
            <a:fillRect/>
          </a:stretch>
        </p:blipFill>
        <p:spPr>
          <a:xfrm>
            <a:off x="0" y="1239684"/>
            <a:ext cx="9144000" cy="341653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5400" y="0"/>
            <a:ext cx="8166100" cy="990600"/>
          </a:xfrm>
        </p:spPr>
        <p:txBody>
          <a:bodyPr/>
          <a:lstStyle/>
          <a:p>
            <a:r>
              <a:rPr lang="en-US" dirty="0" smtClean="0"/>
              <a:t>An Ontology Neutral analysis tool</a:t>
            </a:r>
            <a:endParaRPr lang="en-US" dirty="0"/>
          </a:p>
        </p:txBody>
      </p:sp>
      <p:sp>
        <p:nvSpPr>
          <p:cNvPr id="4" name="Rectangle 3"/>
          <p:cNvSpPr/>
          <p:nvPr/>
        </p:nvSpPr>
        <p:spPr>
          <a:xfrm>
            <a:off x="1388927" y="5484870"/>
            <a:ext cx="6309361" cy="923330"/>
          </a:xfrm>
          <a:prstGeom prst="rect">
            <a:avLst/>
          </a:prstGeom>
        </p:spPr>
        <p:txBody>
          <a:bodyPr wrap="square">
            <a:spAutoFit/>
          </a:bodyPr>
          <a:lstStyle/>
          <a:p>
            <a:pPr fontAlgn="auto">
              <a:spcBef>
                <a:spcPts val="0"/>
              </a:spcBef>
              <a:spcAft>
                <a:spcPts val="0"/>
              </a:spcAft>
              <a:buFontTx/>
              <a:buNone/>
            </a:pPr>
            <a:r>
              <a:rPr lang="en-US" sz="1800" dirty="0">
                <a:solidFill>
                  <a:prstClr val="black"/>
                </a:solidFill>
                <a:latin typeface="Arial"/>
                <a:cs typeface="+mn-cs"/>
              </a:rPr>
              <a:t>www.bioontology.org/wiki/index.php/Annotation_Summarizer</a:t>
            </a:r>
          </a:p>
          <a:p>
            <a:pPr fontAlgn="auto">
              <a:spcBef>
                <a:spcPts val="0"/>
              </a:spcBef>
              <a:spcAft>
                <a:spcPts val="0"/>
              </a:spcAft>
              <a:buFontTx/>
              <a:buNone/>
            </a:pPr>
            <a:r>
              <a:rPr lang="en-US" sz="1800" dirty="0">
                <a:solidFill>
                  <a:prstClr val="black"/>
                </a:solidFill>
                <a:latin typeface="Arial"/>
                <a:cs typeface="+mn-cs"/>
              </a:rPr>
              <a:t>http://ransum.stanford.edu</a:t>
            </a:r>
          </a:p>
          <a:p>
            <a:pPr fontAlgn="auto">
              <a:spcBef>
                <a:spcPts val="0"/>
              </a:spcBef>
              <a:spcAft>
                <a:spcPts val="0"/>
              </a:spcAft>
              <a:buFontTx/>
              <a:buNone/>
            </a:pPr>
            <a:r>
              <a:rPr lang="en-US" sz="1800" dirty="0">
                <a:solidFill>
                  <a:prstClr val="black"/>
                </a:solidFill>
                <a:latin typeface="Arial"/>
                <a:cs typeface="+mn-cs"/>
              </a:rPr>
              <a:t>Accepted at AMIA Annual Symposium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Use-1: </a:t>
            </a:r>
            <a:r>
              <a:rPr lang="en-US" dirty="0" err="1" smtClean="0"/>
              <a:t>Subnetwork</a:t>
            </a:r>
            <a:r>
              <a:rPr lang="en-US" dirty="0" smtClean="0"/>
              <a:t> Analysis</a:t>
            </a:r>
            <a:endParaRPr lang="en-US" dirty="0"/>
          </a:p>
        </p:txBody>
      </p:sp>
      <p:pic>
        <p:nvPicPr>
          <p:cNvPr id="1027" name="Picture 3" descr="C:\Users\nigam\Downloads\journal.pbio.0060107.g003.png"/>
          <p:cNvPicPr>
            <a:picLocks noChangeAspect="1" noChangeArrowheads="1"/>
          </p:cNvPicPr>
          <p:nvPr/>
        </p:nvPicPr>
        <p:blipFill>
          <a:blip r:embed="rId2" cstate="print"/>
          <a:srcRect b="20176"/>
          <a:stretch>
            <a:fillRect/>
          </a:stretch>
        </p:blipFill>
        <p:spPr bwMode="auto">
          <a:xfrm>
            <a:off x="137391" y="917181"/>
            <a:ext cx="5176073" cy="30625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7941" y="4133504"/>
            <a:ext cx="3499658" cy="1077218"/>
          </a:xfrm>
          <a:prstGeom prst="rect">
            <a:avLst/>
          </a:prstGeom>
          <a:noFill/>
        </p:spPr>
        <p:txBody>
          <a:bodyPr wrap="square" rtlCol="0">
            <a:spAutoFit/>
          </a:bodyPr>
          <a:lstStyle/>
          <a:p>
            <a:pPr fontAlgn="auto">
              <a:spcBef>
                <a:spcPts val="0"/>
              </a:spcBef>
              <a:spcAft>
                <a:spcPts val="0"/>
              </a:spcAft>
              <a:buFontTx/>
              <a:buNone/>
            </a:pPr>
            <a:r>
              <a:rPr lang="en-US" sz="1600" dirty="0" err="1">
                <a:solidFill>
                  <a:prstClr val="black"/>
                </a:solidFill>
                <a:latin typeface="Calibri" pitchFamily="34" charset="0"/>
                <a:cs typeface="+mn-cs"/>
              </a:rPr>
              <a:t>Schadt</a:t>
            </a:r>
            <a:r>
              <a:rPr lang="en-US" sz="1600" dirty="0">
                <a:solidFill>
                  <a:prstClr val="black"/>
                </a:solidFill>
                <a:latin typeface="Calibri" pitchFamily="34" charset="0"/>
                <a:cs typeface="+mn-cs"/>
              </a:rPr>
              <a:t> et al, </a:t>
            </a:r>
            <a:r>
              <a:rPr lang="en-US" sz="1600" dirty="0" err="1">
                <a:solidFill>
                  <a:prstClr val="black"/>
                </a:solidFill>
                <a:latin typeface="Calibri" pitchFamily="34" charset="0"/>
                <a:cs typeface="+mn-cs"/>
              </a:rPr>
              <a:t>PLoS</a:t>
            </a:r>
            <a:r>
              <a:rPr lang="en-US" sz="1600" dirty="0">
                <a:solidFill>
                  <a:prstClr val="black"/>
                </a:solidFill>
                <a:latin typeface="Calibri" pitchFamily="34" charset="0"/>
                <a:cs typeface="+mn-cs"/>
              </a:rPr>
              <a:t> Biology, May 2008</a:t>
            </a:r>
          </a:p>
          <a:p>
            <a:pPr fontAlgn="auto">
              <a:spcBef>
                <a:spcPts val="0"/>
              </a:spcBef>
              <a:spcAft>
                <a:spcPts val="0"/>
              </a:spcAft>
              <a:buFontTx/>
              <a:buNone/>
            </a:pPr>
            <a:endParaRPr lang="en-US" sz="1600" dirty="0">
              <a:solidFill>
                <a:prstClr val="black"/>
              </a:solidFill>
              <a:latin typeface="Calibri" pitchFamily="34" charset="0"/>
              <a:cs typeface="+mn-cs"/>
            </a:endParaRPr>
          </a:p>
          <a:p>
            <a:pPr fontAlgn="auto">
              <a:spcBef>
                <a:spcPts val="0"/>
              </a:spcBef>
              <a:spcAft>
                <a:spcPts val="0"/>
              </a:spcAft>
              <a:buFontTx/>
              <a:buNone/>
            </a:pPr>
            <a:r>
              <a:rPr lang="en-US" sz="1600" dirty="0">
                <a:solidFill>
                  <a:prstClr val="black"/>
                </a:solidFill>
                <a:latin typeface="Calibri" pitchFamily="34" charset="0"/>
                <a:cs typeface="+mn-cs"/>
              </a:rPr>
              <a:t>Mapping the Genetic Architecture of Gene Expression in Human Liver</a:t>
            </a:r>
          </a:p>
        </p:txBody>
      </p:sp>
      <p:sp>
        <p:nvSpPr>
          <p:cNvPr id="6" name="Oval 5"/>
          <p:cNvSpPr/>
          <p:nvPr/>
        </p:nvSpPr>
        <p:spPr bwMode="auto">
          <a:xfrm rot="2078899">
            <a:off x="4195607" y="2125718"/>
            <a:ext cx="1132117" cy="146461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pic>
        <p:nvPicPr>
          <p:cNvPr id="1028" name="Picture 4" descr="C:\Users\nigam\Downloads\capture_18032010_190212.jpg"/>
          <p:cNvPicPr>
            <a:picLocks noChangeAspect="1" noChangeArrowheads="1"/>
          </p:cNvPicPr>
          <p:nvPr/>
        </p:nvPicPr>
        <p:blipFill>
          <a:blip r:embed="rId3" cstate="print"/>
          <a:srcRect l="3059" t="18012" r="20844" b="33858"/>
          <a:stretch>
            <a:fillRect/>
          </a:stretch>
        </p:blipFill>
        <p:spPr bwMode="auto">
          <a:xfrm>
            <a:off x="4534599" y="4472852"/>
            <a:ext cx="4588625" cy="2385148"/>
          </a:xfrm>
          <a:prstGeom prst="rect">
            <a:avLst/>
          </a:prstGeom>
          <a:ln>
            <a:noFill/>
          </a:ln>
          <a:effectLst>
            <a:outerShdw blurRad="292100" dist="139700" dir="2700000" algn="tl" rotWithShape="0">
              <a:srgbClr val="333333">
                <a:alpha val="65000"/>
              </a:srgbClr>
            </a:outerShdw>
          </a:effectLst>
        </p:spPr>
      </p:pic>
      <p:pic>
        <p:nvPicPr>
          <p:cNvPr id="8" name="Picture 7" descr="enrichment.pdf"/>
          <p:cNvPicPr/>
          <p:nvPr/>
        </p:nvPicPr>
        <p:blipFill>
          <a:blip r:embed="rId4" cstate="print"/>
          <a:srcRect r="22500"/>
          <a:stretch>
            <a:fillRect/>
          </a:stretch>
        </p:blipFill>
        <p:spPr>
          <a:xfrm>
            <a:off x="5960224" y="2325488"/>
            <a:ext cx="3183776" cy="1259378"/>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a:xfrm>
            <a:off x="5486399" y="2732809"/>
            <a:ext cx="405246" cy="36368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10" name="Down Arrow 9"/>
          <p:cNvSpPr/>
          <p:nvPr/>
        </p:nvSpPr>
        <p:spPr>
          <a:xfrm>
            <a:off x="6899564" y="3719945"/>
            <a:ext cx="363681" cy="5922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Use-2: Patient cohort analysis</a:t>
            </a:r>
            <a:endParaRPr lang="en-US" dirty="0"/>
          </a:p>
        </p:txBody>
      </p:sp>
      <p:pic>
        <p:nvPicPr>
          <p:cNvPr id="5" name="Picture 4" descr="enrichment.pdf"/>
          <p:cNvPicPr/>
          <p:nvPr/>
        </p:nvPicPr>
        <p:blipFill>
          <a:blip r:embed="rId3" cstate="print"/>
          <a:srcRect r="22500"/>
          <a:stretch>
            <a:fillRect/>
          </a:stretch>
        </p:blipFill>
        <p:spPr>
          <a:xfrm>
            <a:off x="3258587" y="1650079"/>
            <a:ext cx="2092731" cy="760612"/>
          </a:xfrm>
          <a:prstGeom prst="rect">
            <a:avLst/>
          </a:prstGeom>
          <a:ln>
            <a:noFill/>
          </a:ln>
          <a:effectLst>
            <a:outerShdw blurRad="292100" dist="139700" dir="2700000" algn="tl" rotWithShape="0">
              <a:srgbClr val="333333">
                <a:alpha val="65000"/>
              </a:srgbClr>
            </a:outerShdw>
          </a:effectLst>
        </p:spPr>
      </p:pic>
      <p:sp>
        <p:nvSpPr>
          <p:cNvPr id="6" name="Down Arrow 5"/>
          <p:cNvSpPr/>
          <p:nvPr/>
        </p:nvSpPr>
        <p:spPr>
          <a:xfrm rot="16200000">
            <a:off x="6203363" y="2005445"/>
            <a:ext cx="363681" cy="5922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7" name="Oval 6"/>
          <p:cNvSpPr/>
          <p:nvPr/>
        </p:nvSpPr>
        <p:spPr>
          <a:xfrm>
            <a:off x="488372" y="1361210"/>
            <a:ext cx="2244437" cy="21405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buFontTx/>
              <a:buNone/>
            </a:pPr>
            <a:r>
              <a:rPr lang="en-US" sz="1800" dirty="0">
                <a:solidFill>
                  <a:prstClr val="white"/>
                </a:solidFill>
              </a:rPr>
              <a:t>Extended criteria kidney transplant</a:t>
            </a:r>
          </a:p>
        </p:txBody>
      </p:sp>
      <p:sp>
        <p:nvSpPr>
          <p:cNvPr id="8" name="Oval 7"/>
          <p:cNvSpPr/>
          <p:nvPr/>
        </p:nvSpPr>
        <p:spPr>
          <a:xfrm>
            <a:off x="474517" y="3913910"/>
            <a:ext cx="2244437" cy="21405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Tx/>
              <a:buNone/>
            </a:pPr>
            <a:r>
              <a:rPr lang="en-US" sz="1800" dirty="0">
                <a:solidFill>
                  <a:prstClr val="white"/>
                </a:solidFill>
              </a:rPr>
              <a:t>Standard criteria Kidney transplant</a:t>
            </a:r>
          </a:p>
        </p:txBody>
      </p:sp>
      <p:sp>
        <p:nvSpPr>
          <p:cNvPr id="11" name="TextBox 10"/>
          <p:cNvSpPr txBox="1"/>
          <p:nvPr/>
        </p:nvSpPr>
        <p:spPr>
          <a:xfrm>
            <a:off x="3252355" y="2680850"/>
            <a:ext cx="2088573"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fontAlgn="auto">
              <a:spcBef>
                <a:spcPts val="0"/>
              </a:spcBef>
              <a:spcAft>
                <a:spcPts val="0"/>
              </a:spcAft>
              <a:buFontTx/>
              <a:buNone/>
            </a:pPr>
            <a:r>
              <a:rPr lang="en-US" sz="1800" dirty="0">
                <a:solidFill>
                  <a:prstClr val="white"/>
                </a:solidFill>
              </a:rPr>
              <a:t>P (A | B, C …)</a:t>
            </a:r>
          </a:p>
        </p:txBody>
      </p:sp>
      <p:pic>
        <p:nvPicPr>
          <p:cNvPr id="14" name="Picture 13" descr="enrichment.pdf"/>
          <p:cNvPicPr/>
          <p:nvPr/>
        </p:nvPicPr>
        <p:blipFill>
          <a:blip r:embed="rId3" cstate="print"/>
          <a:srcRect r="22500"/>
          <a:stretch>
            <a:fillRect/>
          </a:stretch>
        </p:blipFill>
        <p:spPr>
          <a:xfrm>
            <a:off x="3275906" y="4171608"/>
            <a:ext cx="2092731" cy="760612"/>
          </a:xfrm>
          <a:prstGeom prst="rect">
            <a:avLst/>
          </a:prstGeom>
          <a:ln>
            <a:noFill/>
          </a:ln>
          <a:effectLst>
            <a:outerShdw blurRad="292100" dist="139700" dir="2700000" algn="tl" rotWithShape="0">
              <a:srgbClr val="333333">
                <a:alpha val="65000"/>
              </a:srgbClr>
            </a:outerShdw>
          </a:effectLst>
        </p:spPr>
      </p:pic>
      <p:sp>
        <p:nvSpPr>
          <p:cNvPr id="15" name="Down Arrow 14"/>
          <p:cNvSpPr/>
          <p:nvPr/>
        </p:nvSpPr>
        <p:spPr>
          <a:xfrm rot="16200000">
            <a:off x="6220682" y="4526974"/>
            <a:ext cx="363681" cy="59228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16" name="TextBox 15"/>
          <p:cNvSpPr txBox="1"/>
          <p:nvPr/>
        </p:nvSpPr>
        <p:spPr>
          <a:xfrm>
            <a:off x="3269674" y="5202379"/>
            <a:ext cx="2088573"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fontAlgn="auto">
              <a:spcBef>
                <a:spcPts val="0"/>
              </a:spcBef>
              <a:spcAft>
                <a:spcPts val="0"/>
              </a:spcAft>
              <a:buFontTx/>
              <a:buNone/>
            </a:pPr>
            <a:r>
              <a:rPr lang="en-US" sz="1800" dirty="0">
                <a:solidFill>
                  <a:prstClr val="white"/>
                </a:solidFill>
              </a:rPr>
              <a:t>P (A | B, C …)</a:t>
            </a:r>
          </a:p>
        </p:txBody>
      </p:sp>
      <p:pic>
        <p:nvPicPr>
          <p:cNvPr id="161794" name="Picture 2" descr="C:\Users\nigam\AppData\Local\Microsoft\Windows\Temporary Internet Files\Content.IE5\QY5VD43H\MC900078711[1].wmf"/>
          <p:cNvPicPr>
            <a:picLocks noChangeAspect="1" noChangeArrowheads="1"/>
          </p:cNvPicPr>
          <p:nvPr/>
        </p:nvPicPr>
        <p:blipFill>
          <a:blip r:embed="rId4" cstate="print"/>
          <a:srcRect/>
          <a:stretch>
            <a:fillRect/>
          </a:stretch>
        </p:blipFill>
        <p:spPr bwMode="auto">
          <a:xfrm>
            <a:off x="7647166" y="2417811"/>
            <a:ext cx="965259" cy="2341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2362200"/>
            <a:ext cx="7772400" cy="1672590"/>
          </a:xfrm>
        </p:spPr>
        <p:txBody>
          <a:bodyPr anchor="ctr">
            <a:normAutofit/>
          </a:bodyPr>
          <a:lstStyle/>
          <a:p>
            <a:pPr algn="ctr"/>
            <a:r>
              <a:rPr lang="en-US" dirty="0" smtClean="0"/>
              <a:t>DIY Ontology Enrichment Analysis</a:t>
            </a:r>
            <a:endParaRPr lang="en-US" dirty="0"/>
          </a:p>
        </p:txBody>
      </p:sp>
      <p:sp>
        <p:nvSpPr>
          <p:cNvPr id="3" name="Text Placeholder 2"/>
          <p:cNvSpPr>
            <a:spLocks noGrp="1"/>
          </p:cNvSpPr>
          <p:nvPr>
            <p:ph type="body" idx="1"/>
          </p:nvPr>
        </p:nvSpPr>
        <p:spPr>
          <a:xfrm>
            <a:off x="722313" y="4053523"/>
            <a:ext cx="7772400" cy="1500187"/>
          </a:xfrm>
        </p:spPr>
        <p:txBody>
          <a:bodyPr>
            <a:normAutofit/>
          </a:bodyPr>
          <a:lstStyle/>
          <a:p>
            <a:r>
              <a:rPr lang="en-US" dirty="0" smtClean="0"/>
              <a:t>Live Demo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59685" y="508881"/>
            <a:ext cx="548548"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Cfl1</a:t>
            </a:r>
          </a:p>
        </p:txBody>
      </p:sp>
      <p:sp>
        <p:nvSpPr>
          <p:cNvPr id="3" name="Rectangle 2"/>
          <p:cNvSpPr/>
          <p:nvPr/>
        </p:nvSpPr>
        <p:spPr>
          <a:xfrm>
            <a:off x="1092632" y="0"/>
            <a:ext cx="4091551" cy="1384995"/>
          </a:xfrm>
          <a:prstGeom prst="rect">
            <a:avLst/>
          </a:prstGeom>
        </p:spPr>
        <p:txBody>
          <a:bodyPr wrap="square">
            <a:spAutoFit/>
          </a:bodyPr>
          <a:lstStyle/>
          <a:p>
            <a:pPr algn="just" fontAlgn="auto">
              <a:spcBef>
                <a:spcPts val="0"/>
              </a:spcBef>
              <a:spcAft>
                <a:spcPts val="0"/>
              </a:spcAft>
              <a:buFontTx/>
              <a:buNone/>
            </a:pPr>
            <a:r>
              <a:rPr lang="en-US" sz="1200" dirty="0" err="1">
                <a:solidFill>
                  <a:prstClr val="black"/>
                </a:solidFill>
                <a:latin typeface="Calibri" pitchFamily="34" charset="0"/>
                <a:cs typeface="+mn-cs"/>
              </a:rPr>
              <a:t>Cofilin</a:t>
            </a:r>
            <a:r>
              <a:rPr lang="en-US" sz="1200" dirty="0">
                <a:solidFill>
                  <a:prstClr val="black"/>
                </a:solidFill>
                <a:latin typeface="Calibri" pitchFamily="34" charset="0"/>
                <a:cs typeface="+mn-cs"/>
              </a:rPr>
              <a:t> is a widely distributed intracellular </a:t>
            </a:r>
            <a:r>
              <a:rPr lang="en-US" sz="1200" dirty="0" err="1">
                <a:solidFill>
                  <a:prstClr val="black"/>
                </a:solidFill>
                <a:latin typeface="Calibri" pitchFamily="34" charset="0"/>
                <a:cs typeface="+mn-cs"/>
              </a:rPr>
              <a:t>actin</a:t>
            </a:r>
            <a:r>
              <a:rPr lang="en-US" sz="1200" dirty="0">
                <a:solidFill>
                  <a:prstClr val="black"/>
                </a:solidFill>
                <a:latin typeface="Calibri" pitchFamily="34" charset="0"/>
                <a:cs typeface="+mn-cs"/>
              </a:rPr>
              <a:t>-modulating protein that binds and </a:t>
            </a:r>
            <a:r>
              <a:rPr lang="en-US" sz="1200" dirty="0" err="1">
                <a:solidFill>
                  <a:prstClr val="black"/>
                </a:solidFill>
                <a:latin typeface="Calibri" pitchFamily="34" charset="0"/>
                <a:cs typeface="+mn-cs"/>
              </a:rPr>
              <a:t>depolymerizes</a:t>
            </a:r>
            <a:r>
              <a:rPr lang="en-US" sz="1200" dirty="0">
                <a:solidFill>
                  <a:prstClr val="black"/>
                </a:solidFill>
                <a:latin typeface="Calibri" pitchFamily="34" charset="0"/>
                <a:cs typeface="+mn-cs"/>
              </a:rPr>
              <a:t> filamentous F-</a:t>
            </a:r>
            <a:r>
              <a:rPr lang="en-US" sz="1200" dirty="0" err="1">
                <a:solidFill>
                  <a:prstClr val="black"/>
                </a:solidFill>
                <a:latin typeface="Calibri" pitchFamily="34" charset="0"/>
                <a:cs typeface="+mn-cs"/>
              </a:rPr>
              <a:t>actin</a:t>
            </a:r>
            <a:r>
              <a:rPr lang="en-US" sz="1200" dirty="0">
                <a:solidFill>
                  <a:prstClr val="black"/>
                </a:solidFill>
                <a:latin typeface="Calibri" pitchFamily="34" charset="0"/>
                <a:cs typeface="+mn-cs"/>
              </a:rPr>
              <a:t> and inhibits the polymerization of </a:t>
            </a:r>
            <a:r>
              <a:rPr lang="en-US" sz="1200" dirty="0" err="1">
                <a:solidFill>
                  <a:prstClr val="black"/>
                </a:solidFill>
                <a:latin typeface="Calibri" pitchFamily="34" charset="0"/>
                <a:cs typeface="+mn-cs"/>
              </a:rPr>
              <a:t>monomeric</a:t>
            </a:r>
            <a:r>
              <a:rPr lang="en-US" sz="1200" dirty="0">
                <a:solidFill>
                  <a:prstClr val="black"/>
                </a:solidFill>
                <a:latin typeface="Calibri" pitchFamily="34" charset="0"/>
                <a:cs typeface="+mn-cs"/>
              </a:rPr>
              <a:t> G-</a:t>
            </a:r>
            <a:r>
              <a:rPr lang="en-US" sz="1200" dirty="0" err="1">
                <a:solidFill>
                  <a:prstClr val="black"/>
                </a:solidFill>
                <a:latin typeface="Calibri" pitchFamily="34" charset="0"/>
                <a:cs typeface="+mn-cs"/>
              </a:rPr>
              <a:t>actin</a:t>
            </a:r>
            <a:r>
              <a:rPr lang="en-US" sz="1200" dirty="0">
                <a:solidFill>
                  <a:prstClr val="black"/>
                </a:solidFill>
                <a:latin typeface="Calibri" pitchFamily="34" charset="0"/>
                <a:cs typeface="+mn-cs"/>
              </a:rPr>
              <a:t> in a pH-dependent manner. It is involved in the translocation of </a:t>
            </a:r>
            <a:r>
              <a:rPr lang="en-US" sz="1200" dirty="0" err="1">
                <a:solidFill>
                  <a:prstClr val="black"/>
                </a:solidFill>
                <a:latin typeface="Calibri" pitchFamily="34" charset="0"/>
                <a:cs typeface="+mn-cs"/>
              </a:rPr>
              <a:t>actin-cofilin</a:t>
            </a:r>
            <a:r>
              <a:rPr lang="en-US" sz="1200" dirty="0">
                <a:solidFill>
                  <a:prstClr val="black"/>
                </a:solidFill>
                <a:latin typeface="Calibri" pitchFamily="34" charset="0"/>
                <a:cs typeface="+mn-cs"/>
              </a:rPr>
              <a:t> complex from cytoplasm to nucleus. … The sequence variation of human CFL1 gene is a genetic modifier for </a:t>
            </a:r>
            <a:r>
              <a:rPr lang="en-US" sz="1200" dirty="0" err="1">
                <a:solidFill>
                  <a:prstClr val="black"/>
                </a:solidFill>
                <a:latin typeface="Calibri" pitchFamily="34" charset="0"/>
                <a:cs typeface="+mn-cs"/>
              </a:rPr>
              <a:t>spina</a:t>
            </a:r>
            <a:r>
              <a:rPr lang="en-US" sz="1200" dirty="0">
                <a:solidFill>
                  <a:prstClr val="black"/>
                </a:solidFill>
                <a:latin typeface="Calibri" pitchFamily="34" charset="0"/>
                <a:cs typeface="+mn-cs"/>
              </a:rPr>
              <a:t> bifida risk in California population</a:t>
            </a:r>
          </a:p>
        </p:txBody>
      </p:sp>
      <p:pic>
        <p:nvPicPr>
          <p:cNvPr id="10242" name="Picture 2"/>
          <p:cNvPicPr>
            <a:picLocks noChangeAspect="1" noChangeArrowheads="1"/>
          </p:cNvPicPr>
          <p:nvPr/>
        </p:nvPicPr>
        <p:blipFill>
          <a:blip r:embed="rId3" cstate="print"/>
          <a:srcRect t="17401" r="47034" b="18418"/>
          <a:stretch>
            <a:fillRect/>
          </a:stretch>
        </p:blipFill>
        <p:spPr bwMode="auto">
          <a:xfrm>
            <a:off x="6238068" y="0"/>
            <a:ext cx="2905932" cy="2200759"/>
          </a:xfrm>
          <a:prstGeom prst="rect">
            <a:avLst/>
          </a:prstGeom>
          <a:ln>
            <a:noFill/>
          </a:ln>
          <a:effectLst>
            <a:outerShdw blurRad="292100" dist="139700" dir="2700000" algn="tl" rotWithShape="0">
              <a:srgbClr val="333333">
                <a:alpha val="65000"/>
              </a:srgbClr>
            </a:outerShdw>
          </a:effectLst>
        </p:spPr>
      </p:pic>
      <p:cxnSp>
        <p:nvCxnSpPr>
          <p:cNvPr id="6" name="Elbow Connector 5"/>
          <p:cNvCxnSpPr>
            <a:stCxn id="2" idx="3"/>
            <a:endCxn id="3" idx="1"/>
          </p:cNvCxnSpPr>
          <p:nvPr/>
        </p:nvCxnSpPr>
        <p:spPr bwMode="auto">
          <a:xfrm flipV="1">
            <a:off x="708233" y="692498"/>
            <a:ext cx="384399" cy="1049"/>
          </a:xfrm>
          <a:prstGeom prst="straightConnector1">
            <a:avLst/>
          </a:prstGeom>
          <a:noFill/>
          <a:ln w="9525" cap="flat" cmpd="sng" algn="ctr">
            <a:solidFill>
              <a:schemeClr val="tx1"/>
            </a:solidFill>
            <a:prstDash val="solid"/>
            <a:round/>
            <a:headEnd type="none" w="med" len="med"/>
            <a:tailEnd type="arrow"/>
          </a:ln>
          <a:effectLst/>
        </p:spPr>
      </p:cxnSp>
      <p:sp>
        <p:nvSpPr>
          <p:cNvPr id="8" name="Rectangle 7"/>
          <p:cNvSpPr/>
          <p:nvPr/>
        </p:nvSpPr>
        <p:spPr>
          <a:xfrm>
            <a:off x="172604" y="1839120"/>
            <a:ext cx="522900"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G-n</a:t>
            </a:r>
          </a:p>
        </p:txBody>
      </p:sp>
      <p:sp>
        <p:nvSpPr>
          <p:cNvPr id="9" name="Rectangle 8"/>
          <p:cNvSpPr/>
          <p:nvPr/>
        </p:nvSpPr>
        <p:spPr>
          <a:xfrm>
            <a:off x="1059056" y="1888176"/>
            <a:ext cx="4572000" cy="276999"/>
          </a:xfrm>
          <a:prstGeom prst="rect">
            <a:avLst/>
          </a:prstGeom>
        </p:spPr>
        <p:txBody>
          <a:bodyPr>
            <a:spAutoFit/>
          </a:bodyPr>
          <a:lstStyle/>
          <a:p>
            <a:pPr algn="just" fontAlgn="auto">
              <a:spcBef>
                <a:spcPts val="0"/>
              </a:spcBef>
              <a:spcAft>
                <a:spcPts val="0"/>
              </a:spcAft>
              <a:buFontTx/>
              <a:buNone/>
            </a:pPr>
            <a:r>
              <a:rPr lang="en-US" sz="1200" dirty="0">
                <a:solidFill>
                  <a:prstClr val="black"/>
                </a:solidFill>
                <a:latin typeface="Calibri" pitchFamily="34" charset="0"/>
                <a:cs typeface="+mn-cs"/>
              </a:rPr>
              <a:t>Some text …</a:t>
            </a:r>
          </a:p>
        </p:txBody>
      </p:sp>
      <p:cxnSp>
        <p:nvCxnSpPr>
          <p:cNvPr id="10" name="Elbow Connector 5"/>
          <p:cNvCxnSpPr>
            <a:stCxn id="8" idx="3"/>
            <a:endCxn id="9" idx="1"/>
          </p:cNvCxnSpPr>
          <p:nvPr/>
        </p:nvCxnSpPr>
        <p:spPr bwMode="auto">
          <a:xfrm>
            <a:off x="695504" y="2023786"/>
            <a:ext cx="363552" cy="2890"/>
          </a:xfrm>
          <a:prstGeom prst="straightConnector1">
            <a:avLst/>
          </a:prstGeom>
          <a:noFill/>
          <a:ln w="9525" cap="flat" cmpd="sng" algn="ctr">
            <a:solidFill>
              <a:schemeClr val="tx1"/>
            </a:solidFill>
            <a:prstDash val="solid"/>
            <a:round/>
            <a:headEnd type="none" w="med" len="med"/>
            <a:tailEnd type="arrow"/>
          </a:ln>
          <a:effectLst/>
        </p:spPr>
      </p:cxnSp>
      <p:sp>
        <p:nvSpPr>
          <p:cNvPr id="11" name="Rectangle 10"/>
          <p:cNvSpPr/>
          <p:nvPr/>
        </p:nvSpPr>
        <p:spPr>
          <a:xfrm>
            <a:off x="180349" y="1304464"/>
            <a:ext cx="247184"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a:t>
            </a:r>
          </a:p>
        </p:txBody>
      </p:sp>
      <p:cxnSp>
        <p:nvCxnSpPr>
          <p:cNvPr id="14" name="Straight Connector 13"/>
          <p:cNvCxnSpPr/>
          <p:nvPr/>
        </p:nvCxnSpPr>
        <p:spPr bwMode="auto">
          <a:xfrm>
            <a:off x="139485" y="2231764"/>
            <a:ext cx="5036949" cy="0"/>
          </a:xfrm>
          <a:prstGeom prst="line">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5" name="Down Arrow 14"/>
          <p:cNvSpPr/>
          <p:nvPr/>
        </p:nvSpPr>
        <p:spPr bwMode="auto">
          <a:xfrm>
            <a:off x="565688" y="2355742"/>
            <a:ext cx="643179" cy="8291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16" name="Rectangle 15"/>
          <p:cNvSpPr/>
          <p:nvPr/>
        </p:nvSpPr>
        <p:spPr>
          <a:xfrm>
            <a:off x="288837" y="3350246"/>
            <a:ext cx="548548"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Cfl1</a:t>
            </a:r>
          </a:p>
        </p:txBody>
      </p:sp>
      <p:sp>
        <p:nvSpPr>
          <p:cNvPr id="17" name="Rectangle 16"/>
          <p:cNvSpPr/>
          <p:nvPr/>
        </p:nvSpPr>
        <p:spPr>
          <a:xfrm>
            <a:off x="1221784" y="3391544"/>
            <a:ext cx="1668650" cy="276999"/>
          </a:xfrm>
          <a:prstGeom prst="rect">
            <a:avLst/>
          </a:prstGeom>
        </p:spPr>
        <p:txBody>
          <a:bodyPr wrap="square">
            <a:spAutoFit/>
          </a:bodyPr>
          <a:lstStyle/>
          <a:p>
            <a:pPr algn="just" fontAlgn="auto">
              <a:spcBef>
                <a:spcPts val="0"/>
              </a:spcBef>
              <a:spcAft>
                <a:spcPts val="0"/>
              </a:spcAft>
              <a:buFontTx/>
              <a:buNone/>
            </a:pPr>
            <a:r>
              <a:rPr lang="en-US" sz="1200" dirty="0" err="1">
                <a:solidFill>
                  <a:prstClr val="black"/>
                </a:solidFill>
                <a:latin typeface="Calibri" pitchFamily="34" charset="0"/>
                <a:cs typeface="+mn-cs"/>
              </a:rPr>
              <a:t>spina</a:t>
            </a:r>
            <a:r>
              <a:rPr lang="en-US" sz="1200" dirty="0">
                <a:solidFill>
                  <a:prstClr val="black"/>
                </a:solidFill>
                <a:latin typeface="Calibri" pitchFamily="34" charset="0"/>
                <a:cs typeface="+mn-cs"/>
              </a:rPr>
              <a:t> bifida</a:t>
            </a:r>
          </a:p>
        </p:txBody>
      </p:sp>
      <p:cxnSp>
        <p:nvCxnSpPr>
          <p:cNvPr id="18" name="Elbow Connector 5"/>
          <p:cNvCxnSpPr>
            <a:stCxn id="16" idx="3"/>
            <a:endCxn id="17" idx="1"/>
          </p:cNvCxnSpPr>
          <p:nvPr/>
        </p:nvCxnSpPr>
        <p:spPr bwMode="auto">
          <a:xfrm flipV="1">
            <a:off x="837385" y="3530044"/>
            <a:ext cx="384399" cy="4868"/>
          </a:xfrm>
          <a:prstGeom prst="straightConnector1">
            <a:avLst/>
          </a:prstGeom>
          <a:noFill/>
          <a:ln w="9525" cap="flat" cmpd="sng" algn="ctr">
            <a:solidFill>
              <a:schemeClr val="tx1"/>
            </a:solidFill>
            <a:prstDash val="solid"/>
            <a:round/>
            <a:headEnd type="none" w="med" len="med"/>
            <a:tailEnd type="arrow"/>
          </a:ln>
          <a:effectLst/>
        </p:spPr>
      </p:cxnSp>
      <p:sp>
        <p:nvSpPr>
          <p:cNvPr id="19" name="Rectangle 18"/>
          <p:cNvSpPr/>
          <p:nvPr/>
        </p:nvSpPr>
        <p:spPr>
          <a:xfrm>
            <a:off x="270760" y="3959810"/>
            <a:ext cx="522900"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G-n</a:t>
            </a:r>
          </a:p>
        </p:txBody>
      </p:sp>
      <p:sp>
        <p:nvSpPr>
          <p:cNvPr id="20" name="Rectangle 19"/>
          <p:cNvSpPr/>
          <p:nvPr/>
        </p:nvSpPr>
        <p:spPr>
          <a:xfrm>
            <a:off x="1157212" y="4008866"/>
            <a:ext cx="1756469" cy="276999"/>
          </a:xfrm>
          <a:prstGeom prst="rect">
            <a:avLst/>
          </a:prstGeom>
        </p:spPr>
        <p:txBody>
          <a:bodyPr wrap="square">
            <a:spAutoFit/>
          </a:bodyPr>
          <a:lstStyle/>
          <a:p>
            <a:pPr algn="just" fontAlgn="auto">
              <a:spcBef>
                <a:spcPts val="0"/>
              </a:spcBef>
              <a:spcAft>
                <a:spcPts val="0"/>
              </a:spcAft>
              <a:buFontTx/>
              <a:buNone/>
            </a:pPr>
            <a:r>
              <a:rPr lang="en-US" sz="1200" dirty="0">
                <a:solidFill>
                  <a:prstClr val="black"/>
                </a:solidFill>
                <a:latin typeface="Calibri" pitchFamily="34" charset="0"/>
                <a:cs typeface="+mn-cs"/>
              </a:rPr>
              <a:t>Some disease condition</a:t>
            </a:r>
          </a:p>
        </p:txBody>
      </p:sp>
      <p:cxnSp>
        <p:nvCxnSpPr>
          <p:cNvPr id="21" name="Elbow Connector 5"/>
          <p:cNvCxnSpPr>
            <a:stCxn id="19" idx="3"/>
            <a:endCxn id="20" idx="1"/>
          </p:cNvCxnSpPr>
          <p:nvPr/>
        </p:nvCxnSpPr>
        <p:spPr bwMode="auto">
          <a:xfrm>
            <a:off x="793660" y="4144476"/>
            <a:ext cx="363552" cy="2890"/>
          </a:xfrm>
          <a:prstGeom prst="straightConnector1">
            <a:avLst/>
          </a:prstGeom>
          <a:noFill/>
          <a:ln w="9525" cap="flat" cmpd="sng" algn="ctr">
            <a:solidFill>
              <a:schemeClr val="tx1"/>
            </a:solidFill>
            <a:prstDash val="solid"/>
            <a:round/>
            <a:headEnd type="none" w="med" len="med"/>
            <a:tailEnd type="arrow"/>
          </a:ln>
          <a:effectLst/>
        </p:spPr>
      </p:cxnSp>
      <p:sp>
        <p:nvSpPr>
          <p:cNvPr id="22" name="Rectangle 21"/>
          <p:cNvSpPr/>
          <p:nvPr/>
        </p:nvSpPr>
        <p:spPr>
          <a:xfrm>
            <a:off x="294003" y="3657624"/>
            <a:ext cx="247184"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a:t>
            </a:r>
          </a:p>
        </p:txBody>
      </p:sp>
      <p:sp>
        <p:nvSpPr>
          <p:cNvPr id="23" name="Rectangle 22"/>
          <p:cNvSpPr/>
          <p:nvPr/>
        </p:nvSpPr>
        <p:spPr>
          <a:xfrm>
            <a:off x="263007" y="4308568"/>
            <a:ext cx="548548"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Cfl1</a:t>
            </a:r>
          </a:p>
        </p:txBody>
      </p:sp>
      <p:sp>
        <p:nvSpPr>
          <p:cNvPr id="24" name="Rectangle 23"/>
          <p:cNvSpPr/>
          <p:nvPr/>
        </p:nvSpPr>
        <p:spPr>
          <a:xfrm>
            <a:off x="1195954" y="4349866"/>
            <a:ext cx="1632487" cy="276999"/>
          </a:xfrm>
          <a:prstGeom prst="rect">
            <a:avLst/>
          </a:prstGeom>
        </p:spPr>
        <p:txBody>
          <a:bodyPr wrap="square">
            <a:spAutoFit/>
          </a:bodyPr>
          <a:lstStyle/>
          <a:p>
            <a:pPr algn="just" fontAlgn="auto">
              <a:spcBef>
                <a:spcPts val="0"/>
              </a:spcBef>
              <a:spcAft>
                <a:spcPts val="0"/>
              </a:spcAft>
              <a:buFontTx/>
              <a:buNone/>
            </a:pPr>
            <a:r>
              <a:rPr lang="en-US" sz="1200" dirty="0" err="1">
                <a:solidFill>
                  <a:prstClr val="black"/>
                </a:solidFill>
                <a:latin typeface="Calibri" pitchFamily="34" charset="0"/>
                <a:cs typeface="+mn-cs"/>
              </a:rPr>
              <a:t>spina</a:t>
            </a:r>
            <a:r>
              <a:rPr lang="en-US" sz="1200" dirty="0">
                <a:solidFill>
                  <a:prstClr val="black"/>
                </a:solidFill>
                <a:latin typeface="Calibri" pitchFamily="34" charset="0"/>
                <a:cs typeface="+mn-cs"/>
              </a:rPr>
              <a:t> bifida</a:t>
            </a:r>
          </a:p>
        </p:txBody>
      </p:sp>
      <p:cxnSp>
        <p:nvCxnSpPr>
          <p:cNvPr id="25" name="Elbow Connector 5"/>
          <p:cNvCxnSpPr>
            <a:stCxn id="23" idx="3"/>
            <a:endCxn id="24" idx="1"/>
          </p:cNvCxnSpPr>
          <p:nvPr/>
        </p:nvCxnSpPr>
        <p:spPr bwMode="auto">
          <a:xfrm flipV="1">
            <a:off x="811555" y="4488366"/>
            <a:ext cx="384399" cy="4868"/>
          </a:xfrm>
          <a:prstGeom prst="straightConnector1">
            <a:avLst/>
          </a:prstGeom>
          <a:noFill/>
          <a:ln w="9525" cap="flat" cmpd="sng" algn="ctr">
            <a:solidFill>
              <a:schemeClr val="tx1"/>
            </a:solidFill>
            <a:prstDash val="solid"/>
            <a:round/>
            <a:headEnd type="none" w="med" len="med"/>
            <a:tailEnd type="arrow"/>
          </a:ln>
          <a:effectLst/>
        </p:spPr>
      </p:cxnSp>
      <p:sp>
        <p:nvSpPr>
          <p:cNvPr id="26" name="Rectangle 25"/>
          <p:cNvSpPr/>
          <p:nvPr/>
        </p:nvSpPr>
        <p:spPr>
          <a:xfrm>
            <a:off x="260428" y="4956877"/>
            <a:ext cx="522900"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G-n</a:t>
            </a:r>
          </a:p>
        </p:txBody>
      </p:sp>
      <p:sp>
        <p:nvSpPr>
          <p:cNvPr id="27" name="Rectangle 26"/>
          <p:cNvSpPr/>
          <p:nvPr/>
        </p:nvSpPr>
        <p:spPr>
          <a:xfrm>
            <a:off x="1131382" y="5005933"/>
            <a:ext cx="1782299" cy="276999"/>
          </a:xfrm>
          <a:prstGeom prst="rect">
            <a:avLst/>
          </a:prstGeom>
        </p:spPr>
        <p:txBody>
          <a:bodyPr wrap="square">
            <a:spAutoFit/>
          </a:bodyPr>
          <a:lstStyle/>
          <a:p>
            <a:pPr algn="just" fontAlgn="auto">
              <a:spcBef>
                <a:spcPts val="0"/>
              </a:spcBef>
              <a:spcAft>
                <a:spcPts val="0"/>
              </a:spcAft>
              <a:buFontTx/>
              <a:buNone/>
            </a:pPr>
            <a:r>
              <a:rPr lang="en-US" sz="1200" dirty="0">
                <a:solidFill>
                  <a:prstClr val="black"/>
                </a:solidFill>
                <a:latin typeface="Calibri" pitchFamily="34" charset="0"/>
                <a:cs typeface="+mn-cs"/>
              </a:rPr>
              <a:t>Some disease condition</a:t>
            </a:r>
          </a:p>
        </p:txBody>
      </p:sp>
      <p:cxnSp>
        <p:nvCxnSpPr>
          <p:cNvPr id="28" name="Elbow Connector 5"/>
          <p:cNvCxnSpPr>
            <a:stCxn id="26" idx="3"/>
          </p:cNvCxnSpPr>
          <p:nvPr/>
        </p:nvCxnSpPr>
        <p:spPr bwMode="auto">
          <a:xfrm>
            <a:off x="783328" y="5141543"/>
            <a:ext cx="363552" cy="2890"/>
          </a:xfrm>
          <a:prstGeom prst="straightConnector1">
            <a:avLst/>
          </a:prstGeom>
          <a:noFill/>
          <a:ln w="9525" cap="flat" cmpd="sng" algn="ctr">
            <a:solidFill>
              <a:schemeClr val="tx1"/>
            </a:solidFill>
            <a:prstDash val="solid"/>
            <a:round/>
            <a:headEnd type="none" w="med" len="med"/>
            <a:tailEnd type="arrow"/>
          </a:ln>
          <a:effectLst/>
        </p:spPr>
      </p:cxnSp>
      <p:sp>
        <p:nvSpPr>
          <p:cNvPr id="29" name="Rectangle 28"/>
          <p:cNvSpPr/>
          <p:nvPr/>
        </p:nvSpPr>
        <p:spPr>
          <a:xfrm>
            <a:off x="283671" y="4623695"/>
            <a:ext cx="247184" cy="369332"/>
          </a:xfrm>
          <a:prstGeom prst="rect">
            <a:avLst/>
          </a:prstGeom>
        </p:spPr>
        <p:txBody>
          <a:bodyPr wrap="none">
            <a:spAutoFit/>
          </a:bodyPr>
          <a:lstStyle/>
          <a:p>
            <a:pPr fontAlgn="auto">
              <a:spcBef>
                <a:spcPts val="0"/>
              </a:spcBef>
              <a:spcAft>
                <a:spcPts val="0"/>
              </a:spcAft>
              <a:buFontTx/>
              <a:buNone/>
            </a:pPr>
            <a:r>
              <a:rPr lang="en-US" sz="1800" dirty="0">
                <a:solidFill>
                  <a:prstClr val="black"/>
                </a:solidFill>
                <a:latin typeface="Calibri" pitchFamily="34" charset="0"/>
                <a:cs typeface="+mn-cs"/>
              </a:rPr>
              <a:t>:</a:t>
            </a:r>
          </a:p>
        </p:txBody>
      </p:sp>
      <p:sp>
        <p:nvSpPr>
          <p:cNvPr id="31" name="Rectangle 30"/>
          <p:cNvSpPr/>
          <p:nvPr/>
        </p:nvSpPr>
        <p:spPr>
          <a:xfrm>
            <a:off x="3950208" y="3313511"/>
            <a:ext cx="5202675" cy="307777"/>
          </a:xfrm>
          <a:prstGeom prst="rect">
            <a:avLst/>
          </a:prstGeom>
        </p:spPr>
        <p:txBody>
          <a:bodyPr wrap="square">
            <a:spAutoFit/>
          </a:bodyPr>
          <a:lstStyle/>
          <a:p>
            <a:pPr fontAlgn="auto">
              <a:spcBef>
                <a:spcPts val="0"/>
              </a:spcBef>
              <a:spcAft>
                <a:spcPts val="0"/>
              </a:spcAft>
              <a:buFontTx/>
              <a:buNone/>
            </a:pPr>
            <a:r>
              <a:rPr lang="en-US" sz="1400" dirty="0">
                <a:solidFill>
                  <a:prstClr val="black"/>
                </a:solidFill>
                <a:latin typeface="Calibri" pitchFamily="34" charset="0"/>
                <a:cs typeface="+mn-cs"/>
              </a:rPr>
              <a:t>http://rest.bioontology.org/obs/rootpath/&lt;ontologyid&gt;/&lt;conceptid&gt;</a:t>
            </a:r>
          </a:p>
        </p:txBody>
      </p:sp>
      <p:sp>
        <p:nvSpPr>
          <p:cNvPr id="33" name="Rectangle 32"/>
          <p:cNvSpPr/>
          <p:nvPr/>
        </p:nvSpPr>
        <p:spPr bwMode="auto">
          <a:xfrm>
            <a:off x="170481" y="3355382"/>
            <a:ext cx="2867187" cy="199928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37" name="Down Arrow 36"/>
          <p:cNvSpPr/>
          <p:nvPr/>
        </p:nvSpPr>
        <p:spPr bwMode="auto">
          <a:xfrm rot="16200000">
            <a:off x="3249377" y="3083749"/>
            <a:ext cx="643179" cy="8291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dirty="0">
              <a:solidFill>
                <a:srgbClr val="FFCC00"/>
              </a:solidFill>
              <a:latin typeface="Garamond" pitchFamily="18" charset="0"/>
              <a:cs typeface="Arial" charset="0"/>
            </a:endParaRPr>
          </a:p>
        </p:txBody>
      </p:sp>
      <p:pic>
        <p:nvPicPr>
          <p:cNvPr id="10244" name="Picture 4" descr="C:\Users\nigam\AppData\Local\Temp\capture_14102009_182206.jpg"/>
          <p:cNvPicPr>
            <a:picLocks noChangeAspect="1" noChangeArrowheads="1"/>
          </p:cNvPicPr>
          <p:nvPr/>
        </p:nvPicPr>
        <p:blipFill>
          <a:blip r:embed="rId4" cstate="print"/>
          <a:srcRect t="15009" b="6538"/>
          <a:stretch>
            <a:fillRect/>
          </a:stretch>
        </p:blipFill>
        <p:spPr bwMode="auto">
          <a:xfrm>
            <a:off x="5173748" y="4315967"/>
            <a:ext cx="3604492" cy="2510145"/>
          </a:xfrm>
          <a:prstGeom prst="rect">
            <a:avLst/>
          </a:prstGeom>
          <a:noFill/>
        </p:spPr>
      </p:pic>
      <p:sp>
        <p:nvSpPr>
          <p:cNvPr id="41" name="Down Arrow 40"/>
          <p:cNvSpPr/>
          <p:nvPr/>
        </p:nvSpPr>
        <p:spPr bwMode="auto">
          <a:xfrm>
            <a:off x="6622943" y="3902986"/>
            <a:ext cx="643179" cy="8291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dirty="0">
              <a:solidFill>
                <a:srgbClr val="FFCC00"/>
              </a:solidFill>
              <a:latin typeface="Garamond" pitchFamily="18" charset="0"/>
              <a:cs typeface="Arial" charset="0"/>
            </a:endParaRPr>
          </a:p>
        </p:txBody>
      </p:sp>
      <p:sp>
        <p:nvSpPr>
          <p:cNvPr id="32" name="Rectangle 31"/>
          <p:cNvSpPr/>
          <p:nvPr/>
        </p:nvSpPr>
        <p:spPr>
          <a:xfrm>
            <a:off x="1310641" y="2466167"/>
            <a:ext cx="3883152" cy="307777"/>
          </a:xfrm>
          <a:prstGeom prst="rect">
            <a:avLst/>
          </a:prstGeom>
        </p:spPr>
        <p:txBody>
          <a:bodyPr wrap="square">
            <a:spAutoFit/>
          </a:bodyPr>
          <a:lstStyle/>
          <a:p>
            <a:pPr fontAlgn="auto">
              <a:spcBef>
                <a:spcPts val="0"/>
              </a:spcBef>
              <a:spcAft>
                <a:spcPts val="0"/>
              </a:spcAft>
              <a:buFontTx/>
              <a:buNone/>
            </a:pPr>
            <a:r>
              <a:rPr lang="en-US" sz="1400" dirty="0">
                <a:solidFill>
                  <a:prstClr val="black"/>
                </a:solidFill>
                <a:latin typeface="Calibri" pitchFamily="34" charset="0"/>
                <a:cs typeface="+mn-cs"/>
              </a:rPr>
              <a:t>http://rest.bioontology.org/obs/annotator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2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1" grpId="0"/>
      <p:bldP spid="15" grpId="0" animBg="1"/>
      <p:bldP spid="16" grpId="0"/>
      <p:bldP spid="17" grpId="0"/>
      <p:bldP spid="19" grpId="0"/>
      <p:bldP spid="20" grpId="0"/>
      <p:bldP spid="22" grpId="0"/>
      <p:bldP spid="23" grpId="0"/>
      <p:bldP spid="24" grpId="0"/>
      <p:bldP spid="26" grpId="0"/>
      <p:bldP spid="27" grpId="0"/>
      <p:bldP spid="29" grpId="0"/>
      <p:bldP spid="31" grpId="0"/>
      <p:bldP spid="33" grpId="0" animBg="1"/>
      <p:bldP spid="37" grpId="0" animBg="1"/>
      <p:bldP spid="41" grpId="0" animBg="1"/>
      <p:bldP spid="3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778125"/>
            <a:ext cx="7772400" cy="1362075"/>
          </a:xfrm>
        </p:spPr>
        <p:txBody>
          <a:bodyPr/>
          <a:lstStyle/>
          <a:p>
            <a:pPr algn="ctr"/>
            <a:r>
              <a:rPr lang="en-US" dirty="0" smtClean="0"/>
              <a:t>THE END</a:t>
            </a:r>
            <a:endParaRPr lang="en-US" dirty="0"/>
          </a:p>
        </p:txBody>
      </p:sp>
      <p:sp>
        <p:nvSpPr>
          <p:cNvPr id="3" name="Text Placeholder 2"/>
          <p:cNvSpPr>
            <a:spLocks noGrp="1"/>
          </p:cNvSpPr>
          <p:nvPr>
            <p:ph type="body" idx="1"/>
          </p:nvPr>
        </p:nvSpPr>
        <p:spPr>
          <a:xfrm>
            <a:off x="703263" y="4554538"/>
            <a:ext cx="7772400" cy="1500187"/>
          </a:xfrm>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2362200"/>
            <a:ext cx="7772400" cy="1672590"/>
          </a:xfrm>
        </p:spPr>
        <p:txBody>
          <a:bodyPr anchor="ctr">
            <a:normAutofit/>
          </a:bodyPr>
          <a:lstStyle/>
          <a:p>
            <a:pPr algn="ctr"/>
            <a:r>
              <a:rPr lang="en-US" dirty="0" smtClean="0"/>
              <a:t>Ontology services</a:t>
            </a:r>
            <a:endParaRPr lang="en-US" dirty="0"/>
          </a:p>
        </p:txBody>
      </p:sp>
      <p:sp>
        <p:nvSpPr>
          <p:cNvPr id="3" name="Text Placeholder 2"/>
          <p:cNvSpPr>
            <a:spLocks noGrp="1"/>
          </p:cNvSpPr>
          <p:nvPr>
            <p:ph type="body" idx="1"/>
          </p:nvPr>
        </p:nvSpPr>
        <p:spPr>
          <a:xfrm>
            <a:off x="722313" y="4053523"/>
            <a:ext cx="7772400" cy="1500187"/>
          </a:xfrm>
        </p:spPr>
        <p:txBody>
          <a:bodyPr>
            <a:normAutofit/>
          </a:bodyPr>
          <a:lstStyle/>
          <a:p>
            <a:r>
              <a:rPr lang="en-US" dirty="0" smtClean="0"/>
              <a:t>Accessing, browsing, searching and traversing ontologies in </a:t>
            </a:r>
            <a:r>
              <a:rPr lang="en-US" i="1" dirty="0" smtClean="0"/>
              <a:t>Your</a:t>
            </a:r>
            <a:r>
              <a:rPr lang="en-US" dirty="0" smtClean="0"/>
              <a:t> application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endParaRPr lang="en-US"/>
          </a:p>
        </p:txBody>
      </p:sp>
      <p:pic>
        <p:nvPicPr>
          <p:cNvPr id="126979" name="Picture 3"/>
          <p:cNvPicPr>
            <a:picLocks noChangeAspect="1" noChangeArrowheads="1"/>
          </p:cNvPicPr>
          <p:nvPr/>
        </p:nvPicPr>
        <p:blipFill>
          <a:blip r:embed="rId3" cstate="print"/>
          <a:srcRect l="18750" t="19792" r="13281" b="17708"/>
          <a:stretch>
            <a:fillRect/>
          </a:stretch>
        </p:blipFill>
        <p:spPr bwMode="auto">
          <a:xfrm>
            <a:off x="0" y="0"/>
            <a:ext cx="9144000" cy="6858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spcBef>
                <a:spcPts val="0"/>
              </a:spcBef>
              <a:spcAft>
                <a:spcPts val="0"/>
              </a:spcAft>
              <a:defRPr/>
            </a:pPr>
            <a:fld id="{B3FE9655-2FC3-40F9-A338-05AA90C77478}" type="slidenum">
              <a:rPr lang="en-US" smtClean="0"/>
              <a:pPr fontAlgn="auto">
                <a:spcBef>
                  <a:spcPts val="0"/>
                </a:spcBef>
                <a:spcAft>
                  <a:spcPts val="0"/>
                </a:spcAft>
                <a:defRPr/>
              </a:pPr>
              <a:t>30</a:t>
            </a:fld>
            <a:endParaRPr lang="en-US" dirty="0"/>
          </a:p>
        </p:txBody>
      </p:sp>
      <p:sp>
        <p:nvSpPr>
          <p:cNvPr id="68611" name="TextBox 6"/>
          <p:cNvSpPr txBox="1">
            <a:spLocks noChangeArrowheads="1"/>
          </p:cNvSpPr>
          <p:nvPr/>
        </p:nvSpPr>
        <p:spPr bwMode="auto">
          <a:xfrm>
            <a:off x="1" y="87313"/>
            <a:ext cx="8974666" cy="461665"/>
          </a:xfrm>
          <a:prstGeom prst="rect">
            <a:avLst/>
          </a:prstGeom>
          <a:noFill/>
          <a:ln w="9525">
            <a:noFill/>
            <a:miter lim="800000"/>
            <a:headEnd/>
            <a:tailEnd/>
          </a:ln>
        </p:spPr>
        <p:txBody>
          <a:bodyPr wrap="square">
            <a:spAutoFit/>
          </a:bodyPr>
          <a:lstStyle/>
          <a:p>
            <a:pPr>
              <a:spcBef>
                <a:spcPct val="0"/>
              </a:spcBef>
              <a:buFontTx/>
              <a:buNone/>
            </a:pPr>
            <a:r>
              <a:rPr lang="en-US" sz="2400" b="1" dirty="0">
                <a:solidFill>
                  <a:prstClr val="black"/>
                </a:solidFill>
                <a:latin typeface="Arial"/>
              </a:rPr>
              <a:t>www.bioontology.org/wiki/index.php/NCBO_REST_services</a:t>
            </a:r>
          </a:p>
        </p:txBody>
      </p:sp>
      <p:pic>
        <p:nvPicPr>
          <p:cNvPr id="1026" name="Picture 2"/>
          <p:cNvPicPr>
            <a:picLocks noChangeAspect="1" noChangeArrowheads="1"/>
          </p:cNvPicPr>
          <p:nvPr/>
        </p:nvPicPr>
        <p:blipFill>
          <a:blip r:embed="rId3" cstate="print"/>
          <a:srcRect/>
          <a:stretch>
            <a:fillRect/>
          </a:stretch>
        </p:blipFill>
        <p:spPr bwMode="auto">
          <a:xfrm>
            <a:off x="2209800" y="589845"/>
            <a:ext cx="4714875" cy="6172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514600" y="3393747"/>
            <a:ext cx="990600" cy="18081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7" name="Rectangle 6"/>
          <p:cNvSpPr/>
          <p:nvPr/>
        </p:nvSpPr>
        <p:spPr bwMode="auto">
          <a:xfrm>
            <a:off x="2512017" y="1236900"/>
            <a:ext cx="2269210" cy="17564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8" name="Rectangle 7"/>
          <p:cNvSpPr/>
          <p:nvPr/>
        </p:nvSpPr>
        <p:spPr bwMode="auto">
          <a:xfrm>
            <a:off x="2527515" y="4282316"/>
            <a:ext cx="1122336" cy="19114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t="3179" r="34782" b="11567"/>
          <a:stretch>
            <a:fillRect/>
          </a:stretch>
        </p:blipFill>
        <p:spPr bwMode="auto">
          <a:xfrm>
            <a:off x="0" y="0"/>
            <a:ext cx="3822336" cy="3122909"/>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3" cstate="print"/>
          <a:srcRect l="518" t="4068" r="30068" b="20847"/>
          <a:stretch>
            <a:fillRect/>
          </a:stretch>
        </p:blipFill>
        <p:spPr bwMode="auto">
          <a:xfrm>
            <a:off x="4734731" y="0"/>
            <a:ext cx="4401518" cy="305316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624366" y="6335713"/>
            <a:ext cx="376093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auto">
              <a:spcBef>
                <a:spcPts val="0"/>
              </a:spcBef>
              <a:spcAft>
                <a:spcPts val="0"/>
              </a:spcAft>
              <a:buFontTx/>
              <a:buNone/>
              <a:defRPr/>
            </a:pPr>
            <a:r>
              <a:rPr lang="en-US" sz="1800" i="1" dirty="0">
                <a:solidFill>
                  <a:prstClr val="white"/>
                </a:solidFill>
                <a:latin typeface="Calibri" pitchFamily="34" charset="0"/>
              </a:rPr>
              <a:t>http://rest.bioontology.org/&lt;SERVICE&gt;</a:t>
            </a:r>
            <a:endParaRPr lang="en-US" sz="1800" dirty="0">
              <a:solidFill>
                <a:prstClr val="white"/>
              </a:solidFill>
              <a:latin typeface="Calibri" pitchFamily="34" charset="0"/>
            </a:endParaRPr>
          </a:p>
        </p:txBody>
      </p:sp>
      <p:pic>
        <p:nvPicPr>
          <p:cNvPr id="6" name="Picture 5" descr="OBA_v1.1_XML_result.PNG"/>
          <p:cNvPicPr>
            <a:picLocks noChangeAspect="1"/>
          </p:cNvPicPr>
          <p:nvPr/>
        </p:nvPicPr>
        <p:blipFill>
          <a:blip r:embed="rId4" cstate="print"/>
          <a:srcRect l="3993" t="13559" r="8171" b="5085"/>
          <a:stretch>
            <a:fillRect/>
          </a:stretch>
        </p:blipFill>
        <p:spPr bwMode="auto">
          <a:xfrm>
            <a:off x="3657600" y="4191000"/>
            <a:ext cx="1676400" cy="1828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1" name="Straight Arrow Connector 10"/>
          <p:cNvCxnSpPr>
            <a:endCxn id="6" idx="1"/>
          </p:cNvCxnSpPr>
          <p:nvPr/>
        </p:nvCxnSpPr>
        <p:spPr>
          <a:xfrm rot="16200000" flipH="1">
            <a:off x="1709334" y="3157134"/>
            <a:ext cx="2013488" cy="18830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122" idx="2"/>
            <a:endCxn id="6" idx="3"/>
          </p:cNvCxnSpPr>
          <p:nvPr/>
        </p:nvCxnSpPr>
        <p:spPr>
          <a:xfrm rot="5400000">
            <a:off x="5108628" y="3278538"/>
            <a:ext cx="2052234" cy="16014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1" y="0"/>
            <a:ext cx="736169"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Code</a:t>
            </a:r>
          </a:p>
        </p:txBody>
      </p:sp>
      <p:sp>
        <p:nvSpPr>
          <p:cNvPr id="13" name="TextBox 12"/>
          <p:cNvSpPr txBox="1"/>
          <p:nvPr/>
        </p:nvSpPr>
        <p:spPr>
          <a:xfrm>
            <a:off x="7865391" y="0"/>
            <a:ext cx="127861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Specific 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1299" r="38842" b="6215"/>
          <a:stretch>
            <a:fillRect/>
          </a:stretch>
        </p:blipFill>
        <p:spPr bwMode="auto">
          <a:xfrm>
            <a:off x="999635" y="0"/>
            <a:ext cx="8135653" cy="6858000"/>
          </a:xfrm>
          <a:prstGeom prst="rect">
            <a:avLst/>
          </a:prstGeom>
          <a:noFill/>
          <a:ln w="9525">
            <a:noFill/>
            <a:miter lim="800000"/>
            <a:headEnd/>
            <a:tailEnd/>
          </a:ln>
        </p:spPr>
      </p:pic>
      <p:sp>
        <p:nvSpPr>
          <p:cNvPr id="3" name="Rectangle 2"/>
          <p:cNvSpPr/>
          <p:nvPr/>
        </p:nvSpPr>
        <p:spPr>
          <a:xfrm>
            <a:off x="4223288" y="0"/>
            <a:ext cx="4920712" cy="369332"/>
          </a:xfrm>
          <a:prstGeom prst="rect">
            <a:avLst/>
          </a:prstGeom>
        </p:spPr>
        <p:txBody>
          <a:bodyPr wrap="square">
            <a:spAutoFit/>
          </a:bodyPr>
          <a:lstStyle/>
          <a:p>
            <a:pPr fontAlgn="auto">
              <a:spcBef>
                <a:spcPts val="0"/>
              </a:spcBef>
              <a:spcAft>
                <a:spcPts val="0"/>
              </a:spcAft>
              <a:buFontTx/>
              <a:buNone/>
            </a:pPr>
            <a:r>
              <a:rPr lang="en-US" sz="1800" dirty="0">
                <a:solidFill>
                  <a:prstClr val="black"/>
                </a:solidFill>
                <a:latin typeface="Arial"/>
                <a:cs typeface="+mn-cs"/>
              </a:rPr>
              <a:t>http://rest.bioontology.org/bioportal/ontologies</a:t>
            </a:r>
          </a:p>
        </p:txBody>
      </p:sp>
      <p:pic>
        <p:nvPicPr>
          <p:cNvPr id="6" name="Picture 2"/>
          <p:cNvPicPr>
            <a:picLocks noChangeAspect="1" noChangeArrowheads="1"/>
          </p:cNvPicPr>
          <p:nvPr/>
        </p:nvPicPr>
        <p:blipFill>
          <a:blip r:embed="rId2" cstate="print"/>
          <a:srcRect l="5172" t="20872" r="66738" b="46541"/>
          <a:stretch>
            <a:fillRect/>
          </a:stretch>
        </p:blipFill>
        <p:spPr bwMode="auto">
          <a:xfrm>
            <a:off x="554848" y="395111"/>
            <a:ext cx="6816795" cy="4942691"/>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bwMode="auto">
          <a:xfrm>
            <a:off x="1829369" y="903588"/>
            <a:ext cx="3013564" cy="214012"/>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5" name="Rounded Rectangle 4"/>
          <p:cNvSpPr/>
          <p:nvPr/>
        </p:nvSpPr>
        <p:spPr bwMode="auto">
          <a:xfrm>
            <a:off x="1800677" y="1642624"/>
            <a:ext cx="3347056" cy="242619"/>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t="10863" r="34844" b="9815"/>
          <a:stretch>
            <a:fillRect/>
          </a:stretch>
        </p:blipFill>
        <p:spPr bwMode="auto">
          <a:xfrm>
            <a:off x="170346" y="13347"/>
            <a:ext cx="8973654" cy="6827919"/>
          </a:xfrm>
          <a:prstGeom prst="rect">
            <a:avLst/>
          </a:prstGeom>
          <a:noFill/>
          <a:ln w="9525">
            <a:noFill/>
            <a:miter lim="800000"/>
            <a:headEnd/>
            <a:tailEnd/>
          </a:ln>
        </p:spPr>
      </p:pic>
      <p:sp>
        <p:nvSpPr>
          <p:cNvPr id="2" name="Rectangle 1"/>
          <p:cNvSpPr/>
          <p:nvPr/>
        </p:nvSpPr>
        <p:spPr>
          <a:xfrm>
            <a:off x="1580828" y="449442"/>
            <a:ext cx="7563172" cy="369332"/>
          </a:xfrm>
          <a:prstGeom prst="rect">
            <a:avLst/>
          </a:prstGeom>
        </p:spPr>
        <p:txBody>
          <a:bodyPr wrap="square">
            <a:spAutoFit/>
          </a:bodyPr>
          <a:lstStyle/>
          <a:p>
            <a:pPr fontAlgn="auto">
              <a:spcBef>
                <a:spcPts val="0"/>
              </a:spcBef>
              <a:spcAft>
                <a:spcPts val="0"/>
              </a:spcAft>
              <a:buFontTx/>
              <a:buNone/>
            </a:pPr>
            <a:r>
              <a:rPr lang="en-US" sz="1800" dirty="0">
                <a:solidFill>
                  <a:prstClr val="black"/>
                </a:solidFill>
                <a:latin typeface="Arial"/>
                <a:cs typeface="+mn-cs"/>
              </a:rPr>
              <a:t>http://rest.bioontology.org/bioportal/search/melanoma/?ontologyids=1351</a:t>
            </a:r>
          </a:p>
        </p:txBody>
      </p:sp>
      <p:pic>
        <p:nvPicPr>
          <p:cNvPr id="6" name="Picture 3"/>
          <p:cNvPicPr>
            <a:picLocks noChangeAspect="1" noChangeArrowheads="1"/>
          </p:cNvPicPr>
          <p:nvPr/>
        </p:nvPicPr>
        <p:blipFill>
          <a:blip r:embed="rId2" cstate="print"/>
          <a:srcRect l="12329" t="30577" r="56032" b="53161"/>
          <a:stretch>
            <a:fillRect/>
          </a:stretch>
        </p:blipFill>
        <p:spPr bwMode="auto">
          <a:xfrm>
            <a:off x="1862665" y="1715910"/>
            <a:ext cx="4357511" cy="1399822"/>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2" cstate="print"/>
          <a:srcRect l="12329" t="30577" r="56032" b="53161"/>
          <a:stretch>
            <a:fillRect/>
          </a:stretch>
        </p:blipFill>
        <p:spPr bwMode="auto">
          <a:xfrm>
            <a:off x="756352" y="1320795"/>
            <a:ext cx="7203953" cy="2314223"/>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auto">
          <a:xfrm>
            <a:off x="1310075" y="2472759"/>
            <a:ext cx="3013564" cy="214012"/>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9" name="Rounded Rectangle 8"/>
          <p:cNvSpPr/>
          <p:nvPr/>
        </p:nvSpPr>
        <p:spPr bwMode="auto">
          <a:xfrm>
            <a:off x="1281383" y="2929570"/>
            <a:ext cx="3764750" cy="253897"/>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0847" r="28326" b="6441"/>
          <a:stretch>
            <a:fillRect/>
          </a:stretch>
        </p:blipFill>
        <p:spPr bwMode="auto">
          <a:xfrm>
            <a:off x="0" y="0"/>
            <a:ext cx="9144000" cy="6595151"/>
          </a:xfrm>
          <a:prstGeom prst="rect">
            <a:avLst/>
          </a:prstGeom>
          <a:noFill/>
          <a:ln w="9525">
            <a:noFill/>
            <a:miter lim="800000"/>
            <a:headEnd/>
            <a:tailEnd/>
          </a:ln>
        </p:spPr>
      </p:pic>
      <p:sp>
        <p:nvSpPr>
          <p:cNvPr id="3" name="Rectangle 2"/>
          <p:cNvSpPr/>
          <p:nvPr/>
        </p:nvSpPr>
        <p:spPr>
          <a:xfrm>
            <a:off x="2177512" y="503694"/>
            <a:ext cx="6873498" cy="369332"/>
          </a:xfrm>
          <a:prstGeom prst="rect">
            <a:avLst/>
          </a:prstGeom>
        </p:spPr>
        <p:txBody>
          <a:bodyPr wrap="square">
            <a:spAutoFit/>
          </a:bodyPr>
          <a:lstStyle/>
          <a:p>
            <a:pPr fontAlgn="auto">
              <a:spcBef>
                <a:spcPts val="0"/>
              </a:spcBef>
              <a:spcAft>
                <a:spcPts val="0"/>
              </a:spcAft>
              <a:buFontTx/>
              <a:buNone/>
            </a:pPr>
            <a:r>
              <a:rPr lang="en-US" sz="1800" dirty="0">
                <a:solidFill>
                  <a:prstClr val="black"/>
                </a:solidFill>
                <a:latin typeface="Arial"/>
                <a:cs typeface="+mn-cs"/>
              </a:rPr>
              <a:t>http://rest.bioontology.org/bioportal/virtual/ontology/1351/D008545</a:t>
            </a:r>
          </a:p>
        </p:txBody>
      </p:sp>
      <p:sp>
        <p:nvSpPr>
          <p:cNvPr id="5" name="Rounded Rectangle 4"/>
          <p:cNvSpPr/>
          <p:nvPr/>
        </p:nvSpPr>
        <p:spPr bwMode="auto">
          <a:xfrm>
            <a:off x="1549831" y="1170122"/>
            <a:ext cx="1720311" cy="511444"/>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6" name="Rounded Rectangle 5"/>
          <p:cNvSpPr/>
          <p:nvPr/>
        </p:nvSpPr>
        <p:spPr bwMode="auto">
          <a:xfrm>
            <a:off x="1566765" y="3625454"/>
            <a:ext cx="2316613" cy="969123"/>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
        <p:nvSpPr>
          <p:cNvPr id="7" name="Rounded Rectangle 6"/>
          <p:cNvSpPr/>
          <p:nvPr/>
        </p:nvSpPr>
        <p:spPr bwMode="auto">
          <a:xfrm>
            <a:off x="1504677" y="5708255"/>
            <a:ext cx="7639323" cy="873168"/>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endParaRPr lang="en-US">
              <a:solidFill>
                <a:srgbClr val="FFCC00"/>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References</a:t>
            </a:r>
          </a:p>
        </p:txBody>
      </p:sp>
      <p:sp>
        <p:nvSpPr>
          <p:cNvPr id="229379" name="Rectangle 3"/>
          <p:cNvSpPr>
            <a:spLocks noGrp="1" noChangeArrowheads="1"/>
          </p:cNvSpPr>
          <p:nvPr>
            <p:ph idx="1"/>
          </p:nvPr>
        </p:nvSpPr>
        <p:spPr>
          <a:xfrm>
            <a:off x="685800" y="704850"/>
            <a:ext cx="7772400" cy="5905500"/>
          </a:xfrm>
        </p:spPr>
        <p:txBody>
          <a:bodyPr>
            <a:normAutofit fontScale="77500" lnSpcReduction="20000"/>
          </a:bodyPr>
          <a:lstStyle/>
          <a:p>
            <a:pPr>
              <a:lnSpc>
                <a:spcPct val="110000"/>
              </a:lnSpc>
              <a:spcBef>
                <a:spcPts val="0"/>
              </a:spcBef>
              <a:spcAft>
                <a:spcPts val="600"/>
              </a:spcAft>
              <a:buFont typeface="+mj-lt"/>
              <a:buAutoNum type="arabicPeriod"/>
            </a:pPr>
            <a:r>
              <a:rPr lang="en-US" sz="1600" dirty="0" smtClean="0"/>
              <a:t>P </a:t>
            </a:r>
            <a:r>
              <a:rPr lang="en-US" sz="1600" dirty="0" err="1"/>
              <a:t>Khatri</a:t>
            </a:r>
            <a:r>
              <a:rPr lang="en-US" sz="1600" dirty="0"/>
              <a:t>, S </a:t>
            </a:r>
            <a:r>
              <a:rPr lang="en-US" sz="1600" dirty="0" err="1"/>
              <a:t>Draghici</a:t>
            </a:r>
            <a:r>
              <a:rPr lang="en-US" sz="1600" dirty="0"/>
              <a:t>: </a:t>
            </a:r>
            <a:r>
              <a:rPr lang="en-US" sz="1600" b="1" dirty="0"/>
              <a:t>Ontological analysis of gene expression data</a:t>
            </a:r>
            <a:r>
              <a:rPr lang="en-US" sz="1600" dirty="0"/>
              <a:t>: current tools, limitations, and open problems. </a:t>
            </a:r>
            <a:r>
              <a:rPr lang="en-US" sz="1600" i="1" dirty="0"/>
              <a:t>Bioinformatics </a:t>
            </a:r>
            <a:r>
              <a:rPr lang="en-US" sz="1600" dirty="0"/>
              <a:t>2005, 21:3587-95.</a:t>
            </a:r>
          </a:p>
          <a:p>
            <a:pPr>
              <a:lnSpc>
                <a:spcPct val="110000"/>
              </a:lnSpc>
              <a:spcBef>
                <a:spcPts val="0"/>
              </a:spcBef>
              <a:spcAft>
                <a:spcPts val="600"/>
              </a:spcAft>
              <a:buFont typeface="+mj-lt"/>
              <a:buAutoNum type="arabicPeriod"/>
            </a:pPr>
            <a:r>
              <a:rPr lang="en-US" sz="1600" dirty="0" smtClean="0"/>
              <a:t>NH </a:t>
            </a:r>
            <a:r>
              <a:rPr lang="en-US" sz="1600" dirty="0"/>
              <a:t>Shah, NV </a:t>
            </a:r>
            <a:r>
              <a:rPr lang="en-US" sz="1600" dirty="0" err="1"/>
              <a:t>Fedoroff</a:t>
            </a:r>
            <a:r>
              <a:rPr lang="en-US" sz="1600" dirty="0"/>
              <a:t>: </a:t>
            </a:r>
            <a:r>
              <a:rPr lang="en-US" sz="1600" b="1" dirty="0"/>
              <a:t>CLENCH</a:t>
            </a:r>
            <a:r>
              <a:rPr lang="en-US" sz="1600" dirty="0"/>
              <a:t>: a program for calculating Cluster </a:t>
            </a:r>
            <a:r>
              <a:rPr lang="en-US" sz="1600" dirty="0" err="1"/>
              <a:t>ENriCHment</a:t>
            </a:r>
            <a:r>
              <a:rPr lang="en-US" sz="1600" dirty="0"/>
              <a:t> using the Gene Ontology. </a:t>
            </a:r>
            <a:r>
              <a:rPr lang="en-US" sz="1600" i="1" dirty="0"/>
              <a:t>Bioinformatics </a:t>
            </a:r>
            <a:r>
              <a:rPr lang="en-US" sz="1600" dirty="0"/>
              <a:t>2004, 20:1196-7.</a:t>
            </a:r>
          </a:p>
          <a:p>
            <a:pPr>
              <a:lnSpc>
                <a:spcPct val="110000"/>
              </a:lnSpc>
              <a:spcBef>
                <a:spcPts val="0"/>
              </a:spcBef>
              <a:spcAft>
                <a:spcPts val="600"/>
              </a:spcAft>
              <a:buFont typeface="+mj-lt"/>
              <a:buAutoNum type="arabicPeriod"/>
            </a:pPr>
            <a:r>
              <a:rPr lang="en-US" sz="1600" dirty="0" smtClean="0"/>
              <a:t>DL </a:t>
            </a:r>
            <a:r>
              <a:rPr lang="en-US" sz="1600" dirty="0"/>
              <a:t>Gold, KR </a:t>
            </a:r>
            <a:r>
              <a:rPr lang="en-US" sz="1600" dirty="0" err="1"/>
              <a:t>Coombes</a:t>
            </a:r>
            <a:r>
              <a:rPr lang="en-US" sz="1600" dirty="0"/>
              <a:t>, J Wang, B </a:t>
            </a:r>
            <a:r>
              <a:rPr lang="en-US" sz="1600" dirty="0" err="1"/>
              <a:t>Mallick</a:t>
            </a:r>
            <a:r>
              <a:rPr lang="en-US" sz="1600" dirty="0"/>
              <a:t>: </a:t>
            </a:r>
            <a:r>
              <a:rPr lang="en-US" sz="1600" b="1" dirty="0"/>
              <a:t>Enrichment analysis</a:t>
            </a:r>
            <a:r>
              <a:rPr lang="en-US" sz="1600" dirty="0"/>
              <a:t> in high-throughput genomics--accounting for dependency in the NULL. </a:t>
            </a:r>
            <a:r>
              <a:rPr lang="en-US" sz="1600" i="1" dirty="0"/>
              <a:t>Brief </a:t>
            </a:r>
            <a:r>
              <a:rPr lang="en-US" sz="1600" i="1" dirty="0" err="1"/>
              <a:t>Bioinform</a:t>
            </a:r>
            <a:r>
              <a:rPr lang="en-US" sz="1600" i="1" dirty="0"/>
              <a:t> </a:t>
            </a:r>
            <a:r>
              <a:rPr lang="en-US" sz="1600" dirty="0"/>
              <a:t>2006.</a:t>
            </a:r>
          </a:p>
          <a:p>
            <a:pPr>
              <a:lnSpc>
                <a:spcPct val="110000"/>
              </a:lnSpc>
              <a:spcBef>
                <a:spcPts val="0"/>
              </a:spcBef>
              <a:spcAft>
                <a:spcPts val="600"/>
              </a:spcAft>
              <a:buFont typeface="+mj-lt"/>
              <a:buAutoNum type="arabicPeriod"/>
            </a:pPr>
            <a:r>
              <a:rPr lang="en-US" sz="1600" dirty="0" smtClean="0"/>
              <a:t>P </a:t>
            </a:r>
            <a:r>
              <a:rPr lang="en-US" sz="1600" dirty="0" err="1"/>
              <a:t>Glenisson</a:t>
            </a:r>
            <a:r>
              <a:rPr lang="en-US" sz="1600" dirty="0"/>
              <a:t>, B </a:t>
            </a:r>
            <a:r>
              <a:rPr lang="en-US" sz="1600" dirty="0" err="1"/>
              <a:t>Coessens</a:t>
            </a:r>
            <a:r>
              <a:rPr lang="en-US" sz="1600" dirty="0"/>
              <a:t>, S Van </a:t>
            </a:r>
            <a:r>
              <a:rPr lang="en-US" sz="1600" dirty="0" err="1"/>
              <a:t>Vooren</a:t>
            </a:r>
            <a:r>
              <a:rPr lang="en-US" sz="1600" dirty="0"/>
              <a:t>, J </a:t>
            </a:r>
            <a:r>
              <a:rPr lang="en-US" sz="1600" dirty="0" err="1"/>
              <a:t>Mathys</a:t>
            </a:r>
            <a:r>
              <a:rPr lang="en-US" sz="1600" dirty="0"/>
              <a:t>, Y Moreau, B De Moor: </a:t>
            </a:r>
            <a:r>
              <a:rPr lang="en-US" sz="1600" b="1" dirty="0" err="1"/>
              <a:t>TXTGate</a:t>
            </a:r>
            <a:r>
              <a:rPr lang="en-US" sz="1600" dirty="0"/>
              <a:t>: profiling gene groups with text-based information. </a:t>
            </a:r>
            <a:r>
              <a:rPr lang="en-US" sz="1600" i="1" dirty="0"/>
              <a:t>Genome </a:t>
            </a:r>
            <a:r>
              <a:rPr lang="en-US" sz="1600" i="1" dirty="0" err="1"/>
              <a:t>Biol</a:t>
            </a:r>
            <a:r>
              <a:rPr lang="en-US" sz="1600" i="1" dirty="0"/>
              <a:t> </a:t>
            </a:r>
            <a:r>
              <a:rPr lang="en-US" sz="1600" dirty="0"/>
              <a:t>2004, 5:R43.</a:t>
            </a:r>
          </a:p>
          <a:p>
            <a:pPr>
              <a:lnSpc>
                <a:spcPct val="110000"/>
              </a:lnSpc>
              <a:spcBef>
                <a:spcPts val="0"/>
              </a:spcBef>
              <a:spcAft>
                <a:spcPts val="600"/>
              </a:spcAft>
              <a:buFont typeface="+mj-lt"/>
              <a:buAutoNum type="arabicPeriod"/>
            </a:pPr>
            <a:r>
              <a:rPr lang="en-US" sz="1600" dirty="0" smtClean="0"/>
              <a:t>S </a:t>
            </a:r>
            <a:r>
              <a:rPr lang="en-US" sz="1600" dirty="0" err="1"/>
              <a:t>Myhre</a:t>
            </a:r>
            <a:r>
              <a:rPr lang="en-US" sz="1600" dirty="0"/>
              <a:t>, H </a:t>
            </a:r>
            <a:r>
              <a:rPr lang="en-US" sz="1600" dirty="0" err="1"/>
              <a:t>Tveit</a:t>
            </a:r>
            <a:r>
              <a:rPr lang="en-US" sz="1600" dirty="0"/>
              <a:t>, T </a:t>
            </a:r>
            <a:r>
              <a:rPr lang="en-US" sz="1600" dirty="0" err="1"/>
              <a:t>Mollestad</a:t>
            </a:r>
            <a:r>
              <a:rPr lang="en-US" sz="1600" dirty="0"/>
              <a:t>, A </a:t>
            </a:r>
            <a:r>
              <a:rPr lang="en-US" sz="1600" dirty="0" err="1"/>
              <a:t>Laegreid</a:t>
            </a:r>
            <a:r>
              <a:rPr lang="en-US" sz="1600" dirty="0"/>
              <a:t>: </a:t>
            </a:r>
            <a:r>
              <a:rPr lang="en-US" sz="1600" b="1" dirty="0"/>
              <a:t>Additional gene ontology structure</a:t>
            </a:r>
            <a:r>
              <a:rPr lang="en-US" sz="1600" dirty="0"/>
              <a:t> for improved biological reasoning. </a:t>
            </a:r>
            <a:r>
              <a:rPr lang="en-US" sz="1600" i="1" dirty="0"/>
              <a:t>Bioinformatics </a:t>
            </a:r>
            <a:r>
              <a:rPr lang="en-US" sz="1600" dirty="0"/>
              <a:t>2006, 22:2020-7.</a:t>
            </a:r>
          </a:p>
          <a:p>
            <a:pPr>
              <a:lnSpc>
                <a:spcPct val="110000"/>
              </a:lnSpc>
              <a:spcBef>
                <a:spcPts val="0"/>
              </a:spcBef>
              <a:spcAft>
                <a:spcPts val="600"/>
              </a:spcAft>
              <a:buFont typeface="+mj-lt"/>
              <a:buAutoNum type="arabicPeriod"/>
            </a:pPr>
            <a:r>
              <a:rPr lang="en-US" sz="1600" dirty="0" smtClean="0"/>
              <a:t>A </a:t>
            </a:r>
            <a:r>
              <a:rPr lang="en-US" sz="1600" dirty="0"/>
              <a:t>Subramanian, P Tamayo, VK </a:t>
            </a:r>
            <a:r>
              <a:rPr lang="en-US" sz="1600" dirty="0" err="1"/>
              <a:t>Mootha</a:t>
            </a:r>
            <a:r>
              <a:rPr lang="en-US" sz="1600" dirty="0"/>
              <a:t>, S </a:t>
            </a:r>
            <a:r>
              <a:rPr lang="en-US" sz="1600" dirty="0" err="1"/>
              <a:t>Mukherjee</a:t>
            </a:r>
            <a:r>
              <a:rPr lang="en-US" sz="1600" dirty="0"/>
              <a:t>, BL Ebert, MA Gillette, A </a:t>
            </a:r>
            <a:r>
              <a:rPr lang="en-US" sz="1600" dirty="0" err="1"/>
              <a:t>Paulovich</a:t>
            </a:r>
            <a:r>
              <a:rPr lang="en-US" sz="1600" dirty="0"/>
              <a:t>, SL Pomeroy, TR </a:t>
            </a:r>
            <a:r>
              <a:rPr lang="en-US" sz="1600" dirty="0" err="1"/>
              <a:t>Golub</a:t>
            </a:r>
            <a:r>
              <a:rPr lang="en-US" sz="1600" dirty="0"/>
              <a:t>, ES Lander, et al: </a:t>
            </a:r>
            <a:r>
              <a:rPr lang="en-US" sz="1600" b="1" dirty="0"/>
              <a:t>Gene set enrichment analysis</a:t>
            </a:r>
            <a:r>
              <a:rPr lang="en-US" sz="1600" dirty="0"/>
              <a:t>: a knowledge-based approach for interpreting genome-wide expression profiles. </a:t>
            </a:r>
            <a:r>
              <a:rPr lang="en-US" sz="1600" i="1" dirty="0"/>
              <a:t>Proc </a:t>
            </a:r>
            <a:r>
              <a:rPr lang="en-US" sz="1600" i="1" dirty="0" err="1"/>
              <a:t>Natl</a:t>
            </a:r>
            <a:r>
              <a:rPr lang="en-US" sz="1600" i="1" dirty="0"/>
              <a:t> </a:t>
            </a:r>
            <a:r>
              <a:rPr lang="en-US" sz="1600" i="1" dirty="0" err="1"/>
              <a:t>Acad</a:t>
            </a:r>
            <a:r>
              <a:rPr lang="en-US" sz="1600" i="1" dirty="0"/>
              <a:t> </a:t>
            </a:r>
            <a:r>
              <a:rPr lang="en-US" sz="1600" i="1" dirty="0" err="1"/>
              <a:t>Sci</a:t>
            </a:r>
            <a:r>
              <a:rPr lang="en-US" sz="1600" i="1" dirty="0"/>
              <a:t> U S A </a:t>
            </a:r>
            <a:r>
              <a:rPr lang="en-US" sz="1600" dirty="0"/>
              <a:t>2005, 102:15545-50</a:t>
            </a:r>
            <a:r>
              <a:rPr lang="en-US" sz="1600" dirty="0" smtClean="0"/>
              <a:t>.</a:t>
            </a:r>
          </a:p>
          <a:p>
            <a:pPr>
              <a:lnSpc>
                <a:spcPct val="110000"/>
              </a:lnSpc>
              <a:spcBef>
                <a:spcPts val="0"/>
              </a:spcBef>
              <a:spcAft>
                <a:spcPts val="600"/>
              </a:spcAft>
              <a:buFont typeface="Wingdings" pitchFamily="2" charset="2"/>
              <a:buAutoNum type="arabicPeriod"/>
            </a:pPr>
            <a:r>
              <a:rPr lang="en-US" sz="1600" dirty="0" smtClean="0"/>
              <a:t>Jonquet CM, Musen MA and Shah NH: Building a Biomedical </a:t>
            </a:r>
            <a:r>
              <a:rPr lang="en-US" sz="1600" b="1" dirty="0" smtClean="0"/>
              <a:t>Ontology Recommender</a:t>
            </a:r>
            <a:r>
              <a:rPr lang="en-US" sz="1600" dirty="0" smtClean="0"/>
              <a:t> Web Service. Journal of Biomedical Semantics, 2010 Jun 22;1 </a:t>
            </a:r>
            <a:r>
              <a:rPr lang="en-US" sz="1600" dirty="0" err="1" smtClean="0"/>
              <a:t>Suppl</a:t>
            </a:r>
            <a:r>
              <a:rPr lang="en-US" sz="1600" dirty="0" smtClean="0"/>
              <a:t> 1:S1.</a:t>
            </a:r>
          </a:p>
          <a:p>
            <a:pPr>
              <a:lnSpc>
                <a:spcPct val="110000"/>
              </a:lnSpc>
              <a:spcBef>
                <a:spcPts val="0"/>
              </a:spcBef>
              <a:spcAft>
                <a:spcPts val="600"/>
              </a:spcAft>
              <a:buFont typeface="Wingdings" pitchFamily="2" charset="2"/>
              <a:buAutoNum type="arabicPeriod"/>
            </a:pPr>
            <a:r>
              <a:rPr lang="en-US" sz="1600" dirty="0" err="1" smtClean="0"/>
              <a:t>Evani</a:t>
            </a:r>
            <a:r>
              <a:rPr lang="en-US" sz="1600" dirty="0" smtClean="0"/>
              <a:t> US, Krishnan VG, </a:t>
            </a:r>
            <a:r>
              <a:rPr lang="en-US" sz="1600" dirty="0" err="1" smtClean="0"/>
              <a:t>Kamati</a:t>
            </a:r>
            <a:r>
              <a:rPr lang="en-US" sz="1600" dirty="0" smtClean="0"/>
              <a:t> KK, </a:t>
            </a:r>
            <a:r>
              <a:rPr lang="en-US" sz="1600" dirty="0" err="1" smtClean="0"/>
              <a:t>Baenziger</a:t>
            </a:r>
            <a:r>
              <a:rPr lang="en-US" sz="1600" dirty="0" smtClean="0"/>
              <a:t> PH, </a:t>
            </a:r>
            <a:r>
              <a:rPr lang="en-US" sz="1600" dirty="0" err="1" smtClean="0"/>
              <a:t>Bagchi</a:t>
            </a:r>
            <a:r>
              <a:rPr lang="en-US" sz="1600" dirty="0" smtClean="0"/>
              <a:t> A, Peters BJ, </a:t>
            </a:r>
            <a:r>
              <a:rPr lang="en-US" sz="1600" dirty="0" err="1" smtClean="0"/>
              <a:t>Sathyesh</a:t>
            </a:r>
            <a:r>
              <a:rPr lang="en-US" sz="1600" dirty="0" smtClean="0"/>
              <a:t> R, Li B, Sun Y, </a:t>
            </a:r>
            <a:r>
              <a:rPr lang="en-US" sz="1600" dirty="0" err="1" smtClean="0"/>
              <a:t>Xue</a:t>
            </a:r>
            <a:r>
              <a:rPr lang="en-US" sz="1600" dirty="0" smtClean="0"/>
              <a:t> B, Shah NH, </a:t>
            </a:r>
            <a:r>
              <a:rPr lang="en-US" sz="1600" dirty="0" err="1" smtClean="0"/>
              <a:t>Kann</a:t>
            </a:r>
            <a:r>
              <a:rPr lang="en-US" sz="1600" dirty="0" smtClean="0"/>
              <a:t> MG, Cooper DN, </a:t>
            </a:r>
            <a:r>
              <a:rPr lang="en-US" sz="1600" dirty="0" err="1" smtClean="0"/>
              <a:t>Radivojac</a:t>
            </a:r>
            <a:r>
              <a:rPr lang="en-US" sz="1600" dirty="0" smtClean="0"/>
              <a:t> P and Mooney SD: </a:t>
            </a:r>
            <a:r>
              <a:rPr lang="en-US" sz="1600" b="1" dirty="0" smtClean="0"/>
              <a:t>In </a:t>
            </a:r>
            <a:r>
              <a:rPr lang="en-US" sz="1600" b="1" dirty="0" err="1" smtClean="0"/>
              <a:t>Silico</a:t>
            </a:r>
            <a:r>
              <a:rPr lang="en-US" sz="1600" b="1" dirty="0" smtClean="0"/>
              <a:t> Functional Profiling</a:t>
            </a:r>
            <a:r>
              <a:rPr lang="en-US" sz="1600" dirty="0" smtClean="0"/>
              <a:t> of Human Disease-Associated and Polymorphic Amino Acid Substitutions. Hum </a:t>
            </a:r>
            <a:r>
              <a:rPr lang="en-US" sz="1600" dirty="0" err="1" smtClean="0"/>
              <a:t>Mutat</a:t>
            </a:r>
            <a:r>
              <a:rPr lang="en-US" sz="1600" dirty="0" smtClean="0"/>
              <a:t>. 2010 Jan 5;31(3):335-346</a:t>
            </a:r>
          </a:p>
          <a:p>
            <a:pPr>
              <a:lnSpc>
                <a:spcPct val="110000"/>
              </a:lnSpc>
              <a:spcBef>
                <a:spcPts val="0"/>
              </a:spcBef>
              <a:spcAft>
                <a:spcPts val="600"/>
              </a:spcAft>
              <a:buFont typeface="Wingdings" pitchFamily="2" charset="2"/>
              <a:buAutoNum type="arabicPeriod"/>
            </a:pPr>
            <a:r>
              <a:rPr lang="en-US" sz="1600" dirty="0" smtClean="0"/>
              <a:t>Shah NH, Bhatia N, Jonquet CM, Rubin DL, Chiang AP and Musen MA: Comparison of Concept Recognizers for building the Open </a:t>
            </a:r>
            <a:r>
              <a:rPr lang="en-US" sz="1600" b="1" dirty="0" smtClean="0"/>
              <a:t>Biomedical Annotator</a:t>
            </a:r>
            <a:r>
              <a:rPr lang="en-US" sz="1600" dirty="0" smtClean="0"/>
              <a:t>. BMC Bioinformatics 2009, 10(</a:t>
            </a:r>
            <a:r>
              <a:rPr lang="en-US" sz="1600" dirty="0" err="1" smtClean="0"/>
              <a:t>Suppl</a:t>
            </a:r>
            <a:r>
              <a:rPr lang="en-US" sz="1600" dirty="0" smtClean="0"/>
              <a:t> 9):S14</a:t>
            </a:r>
          </a:p>
          <a:p>
            <a:pPr>
              <a:lnSpc>
                <a:spcPct val="110000"/>
              </a:lnSpc>
              <a:spcBef>
                <a:spcPts val="0"/>
              </a:spcBef>
              <a:spcAft>
                <a:spcPts val="600"/>
              </a:spcAft>
              <a:buFont typeface="Wingdings" pitchFamily="2" charset="2"/>
              <a:buAutoNum type="arabicPeriod"/>
            </a:pPr>
            <a:r>
              <a:rPr lang="en-US" sz="1600" dirty="0" err="1" smtClean="0"/>
              <a:t>Noy</a:t>
            </a:r>
            <a:r>
              <a:rPr lang="en-US" sz="1600" dirty="0" smtClean="0"/>
              <a:t> NF, Shah NH, </a:t>
            </a:r>
            <a:r>
              <a:rPr lang="en-US" sz="1600" dirty="0" err="1" smtClean="0"/>
              <a:t>Whetzel</a:t>
            </a:r>
            <a:r>
              <a:rPr lang="en-US" sz="1600" dirty="0" smtClean="0"/>
              <a:t> PL, Dai B, </a:t>
            </a:r>
            <a:r>
              <a:rPr lang="en-US" sz="1600" dirty="0" err="1" smtClean="0"/>
              <a:t>Dorf</a:t>
            </a:r>
            <a:r>
              <a:rPr lang="en-US" sz="1600" dirty="0" smtClean="0"/>
              <a:t> M, Griffith N, Jonquet CM, Rubin DL, Storey MA, Chute CG, Musen MA: </a:t>
            </a:r>
            <a:r>
              <a:rPr lang="en-US" sz="1600" b="1" dirty="0" smtClean="0"/>
              <a:t>BioPortal: ontologies and integrated data resources</a:t>
            </a:r>
            <a:r>
              <a:rPr lang="en-US" sz="1600" dirty="0" smtClean="0"/>
              <a:t> at the click of a mouse. Nucleic Acids Res. 2009 Jul 1; 37(Web Server issue):W170-3</a:t>
            </a:r>
          </a:p>
          <a:p>
            <a:pPr>
              <a:lnSpc>
                <a:spcPct val="110000"/>
              </a:lnSpc>
              <a:spcBef>
                <a:spcPts val="0"/>
              </a:spcBef>
              <a:spcAft>
                <a:spcPts val="600"/>
              </a:spcAft>
              <a:buFont typeface="Wingdings" pitchFamily="2" charset="2"/>
              <a:buAutoNum type="arabicPeriod"/>
            </a:pPr>
            <a:r>
              <a:rPr lang="en-US" sz="1600" dirty="0" smtClean="0"/>
              <a:t>Shah NH, Jonquet CM, Chiang AP, Butte AJ, Chen R and Musen MA: </a:t>
            </a:r>
            <a:r>
              <a:rPr lang="en-US" sz="1600" b="1" dirty="0" smtClean="0"/>
              <a:t>Ontology-driven Indexing of Public Datasets</a:t>
            </a:r>
            <a:r>
              <a:rPr lang="en-US" sz="1600" dirty="0" smtClean="0"/>
              <a:t> for Translational Bioinformatics. BMC Bioinformatics 2009, 10(</a:t>
            </a:r>
            <a:r>
              <a:rPr lang="en-US" sz="1600" dirty="0" err="1" smtClean="0"/>
              <a:t>Suppl</a:t>
            </a:r>
            <a:r>
              <a:rPr lang="en-US" sz="1600" dirty="0" smtClean="0"/>
              <a:t> 2):S1</a:t>
            </a:r>
          </a:p>
          <a:p>
            <a:pPr>
              <a:lnSpc>
                <a:spcPct val="110000"/>
              </a:lnSpc>
              <a:spcBef>
                <a:spcPts val="0"/>
              </a:spcBef>
              <a:spcAft>
                <a:spcPts val="600"/>
              </a:spcAft>
              <a:buFont typeface="Wingdings" pitchFamily="2" charset="2"/>
              <a:buAutoNum type="arabicPeriod"/>
            </a:pPr>
            <a:r>
              <a:rPr lang="en-US" sz="1600" dirty="0" smtClean="0"/>
              <a:t>Rob </a:t>
            </a:r>
            <a:r>
              <a:rPr lang="en-US" sz="1600" dirty="0" err="1" smtClean="0"/>
              <a:t>Tirrell</a:t>
            </a:r>
            <a:r>
              <a:rPr lang="en-US" sz="1600" dirty="0" smtClean="0"/>
              <a:t>, </a:t>
            </a:r>
            <a:r>
              <a:rPr lang="en-US" sz="1600" dirty="0" err="1" smtClean="0"/>
              <a:t>Uday</a:t>
            </a:r>
            <a:r>
              <a:rPr lang="en-US" sz="1600" dirty="0" smtClean="0"/>
              <a:t> </a:t>
            </a:r>
            <a:r>
              <a:rPr lang="en-US" sz="1600" dirty="0" err="1" smtClean="0"/>
              <a:t>Evani</a:t>
            </a:r>
            <a:r>
              <a:rPr lang="en-US" sz="1600" dirty="0" smtClean="0"/>
              <a:t>, Ari E. Berman, Sean D. Mooney, Mark A. Musen and Nigam H. Shah: An </a:t>
            </a:r>
            <a:r>
              <a:rPr lang="en-US" sz="1600" b="1" dirty="0" smtClean="0"/>
              <a:t>Ontology-Neutral Framework for Enrichment Analysis</a:t>
            </a:r>
            <a:r>
              <a:rPr lang="en-US" sz="1600" dirty="0" smtClean="0"/>
              <a:t>.  AMIA </a:t>
            </a:r>
            <a:r>
              <a:rPr lang="en-US" sz="1600" dirty="0" err="1" smtClean="0"/>
              <a:t>Annu</a:t>
            </a:r>
            <a:r>
              <a:rPr lang="en-US" sz="1600" dirty="0" smtClean="0"/>
              <a:t> </a:t>
            </a:r>
            <a:r>
              <a:rPr lang="en-US" sz="1600" dirty="0" err="1" smtClean="0"/>
              <a:t>Symp</a:t>
            </a:r>
            <a:r>
              <a:rPr lang="en-US" sz="1600" dirty="0" smtClean="0"/>
              <a:t> Proc. 2010 in press</a:t>
            </a:r>
          </a:p>
          <a:p>
            <a:pPr>
              <a:lnSpc>
                <a:spcPct val="80000"/>
              </a:lnSpc>
              <a:buFont typeface="Wingdings" pitchFamily="2" charset="2"/>
              <a:buAutoNum type="arabicPeriod"/>
            </a:pPr>
            <a:endParaRPr lang="en-US" sz="1600" dirty="0" smtClean="0"/>
          </a:p>
          <a:p>
            <a:pPr>
              <a:lnSpc>
                <a:spcPct val="80000"/>
              </a:lnSpc>
              <a:buFont typeface="Wingdings" pitchFamily="2" charset="2"/>
              <a:buAutoNum type="arabicPeriod"/>
            </a:pP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Reactome’s sky painter (demo)</a:t>
            </a:r>
          </a:p>
        </p:txBody>
      </p:sp>
      <p:pic>
        <p:nvPicPr>
          <p:cNvPr id="129027" name="Picture 3"/>
          <p:cNvPicPr>
            <a:picLocks noChangeAspect="1" noChangeArrowheads="1"/>
          </p:cNvPicPr>
          <p:nvPr/>
        </p:nvPicPr>
        <p:blipFill>
          <a:blip r:embed="rId3" cstate="print"/>
          <a:srcRect t="11458" r="1563" b="9375"/>
          <a:stretch>
            <a:fillRect/>
          </a:stretch>
        </p:blipFill>
        <p:spPr bwMode="auto">
          <a:xfrm>
            <a:off x="0" y="1038225"/>
            <a:ext cx="9144000" cy="55149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Recap: How do ontologies help?</a:t>
            </a:r>
          </a:p>
        </p:txBody>
      </p:sp>
      <p:sp>
        <p:nvSpPr>
          <p:cNvPr id="207875" name="Rectangle 3"/>
          <p:cNvSpPr>
            <a:spLocks noGrp="1" noChangeArrowheads="1"/>
          </p:cNvSpPr>
          <p:nvPr>
            <p:ph idx="1"/>
          </p:nvPr>
        </p:nvSpPr>
        <p:spPr/>
        <p:txBody>
          <a:bodyPr/>
          <a:lstStyle/>
          <a:p>
            <a:pPr>
              <a:lnSpc>
                <a:spcPct val="80000"/>
              </a:lnSpc>
            </a:pPr>
            <a:r>
              <a:rPr lang="en-US" sz="2800" dirty="0"/>
              <a:t>An ontology provides a </a:t>
            </a:r>
            <a:r>
              <a:rPr lang="en-US" sz="2800" i="1" dirty="0"/>
              <a:t>organizing framework</a:t>
            </a:r>
            <a:r>
              <a:rPr lang="en-US" sz="2800" dirty="0"/>
              <a:t> for creating “abstractions” of the high </a:t>
            </a:r>
            <a:r>
              <a:rPr lang="en-US" sz="2800" dirty="0" smtClean="0"/>
              <a:t>throughput (or large amount of) data</a:t>
            </a:r>
            <a:endParaRPr lang="en-US" sz="2800" dirty="0"/>
          </a:p>
          <a:p>
            <a:pPr>
              <a:lnSpc>
                <a:spcPct val="80000"/>
              </a:lnSpc>
            </a:pPr>
            <a:endParaRPr lang="en-US" sz="2800" dirty="0"/>
          </a:p>
          <a:p>
            <a:pPr>
              <a:lnSpc>
                <a:spcPct val="80000"/>
              </a:lnSpc>
            </a:pPr>
            <a:r>
              <a:rPr lang="en-US" sz="2800" dirty="0"/>
              <a:t>The simplest ontologies (i.e. terminologies, controlled vocabularies) provide the most bang-for-the-buck</a:t>
            </a:r>
          </a:p>
          <a:p>
            <a:pPr lvl="1">
              <a:lnSpc>
                <a:spcPct val="80000"/>
              </a:lnSpc>
            </a:pPr>
            <a:r>
              <a:rPr lang="en-US" sz="2400" dirty="0"/>
              <a:t>Gene Ontology (GO) is the prime example</a:t>
            </a:r>
          </a:p>
          <a:p>
            <a:pPr lvl="1">
              <a:lnSpc>
                <a:spcPct val="80000"/>
              </a:lnSpc>
            </a:pPr>
            <a:endParaRPr lang="en-US" sz="2400" dirty="0"/>
          </a:p>
          <a:p>
            <a:pPr>
              <a:lnSpc>
                <a:spcPct val="80000"/>
              </a:lnSpc>
            </a:pPr>
            <a:r>
              <a:rPr lang="en-US" sz="2800" dirty="0"/>
              <a:t>More structured ontologies – </a:t>
            </a:r>
            <a:r>
              <a:rPr lang="en-US" sz="2000" dirty="0"/>
              <a:t>such as those that represent </a:t>
            </a:r>
            <a:r>
              <a:rPr lang="en-US" sz="2000" b="1" dirty="0"/>
              <a:t>pathways</a:t>
            </a:r>
            <a:r>
              <a:rPr lang="en-US" sz="2000" dirty="0"/>
              <a:t> and </a:t>
            </a:r>
            <a:r>
              <a:rPr lang="en-US" sz="2000" dirty="0" smtClean="0"/>
              <a:t>higher </a:t>
            </a:r>
            <a:r>
              <a:rPr lang="en-US" sz="2000" dirty="0"/>
              <a:t>order biological concepts</a:t>
            </a:r>
            <a:r>
              <a:rPr lang="en-US" sz="2800" dirty="0"/>
              <a:t> – still have to demonstrate real utility.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Going beyond GO annotations</a:t>
            </a:r>
            <a:endParaRPr lang="en-US" dirty="0"/>
          </a:p>
        </p:txBody>
      </p:sp>
      <p:sp>
        <p:nvSpPr>
          <p:cNvPr id="3" name="Text Placeholder 2"/>
          <p:cNvSpPr>
            <a:spLocks noGrp="1"/>
          </p:cNvSpPr>
          <p:nvPr>
            <p:ph type="body" idx="1"/>
          </p:nvPr>
        </p:nvSpPr>
        <p:spPr/>
        <p:txBody>
          <a:bodyPr>
            <a:normAutofit/>
          </a:bodyPr>
          <a:lstStyle/>
          <a:p>
            <a:endParaRPr lang="en-US" sz="1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Different </a:t>
            </a:r>
            <a:r>
              <a:rPr lang="en-US" dirty="0"/>
              <a:t>kinds of annotations</a:t>
            </a:r>
          </a:p>
        </p:txBody>
      </p:sp>
      <p:sp>
        <p:nvSpPr>
          <p:cNvPr id="6147" name="Rectangle 3"/>
          <p:cNvSpPr>
            <a:spLocks noGrp="1" noChangeArrowheads="1"/>
          </p:cNvSpPr>
          <p:nvPr>
            <p:ph sz="half" idx="1"/>
          </p:nvPr>
        </p:nvSpPr>
        <p:spPr>
          <a:xfrm>
            <a:off x="457200" y="1828800"/>
            <a:ext cx="3429000" cy="4525963"/>
          </a:xfrm>
          <a:ln>
            <a:solidFill>
              <a:schemeClr val="tx1"/>
            </a:solidFill>
          </a:ln>
        </p:spPr>
        <p:txBody>
          <a:bodyPr/>
          <a:lstStyle/>
          <a:p>
            <a:pPr marL="0" indent="0" eaLnBrk="1" hangingPunct="1">
              <a:buFontTx/>
              <a:buNone/>
            </a:pPr>
            <a:r>
              <a:rPr lang="en-US" sz="2400" smtClean="0"/>
              <a:t>ELMO1 expression is altered by mechanical stimuli</a:t>
            </a:r>
          </a:p>
          <a:p>
            <a:pPr marL="0" indent="0" eaLnBrk="1" hangingPunct="1">
              <a:buFontTx/>
              <a:buNone/>
            </a:pPr>
            <a:r>
              <a:rPr lang="en-US" sz="2400" smtClean="0"/>
              <a:t>	:</a:t>
            </a:r>
          </a:p>
          <a:p>
            <a:pPr marL="0" indent="0" eaLnBrk="1" hangingPunct="1">
              <a:buFontTx/>
              <a:buNone/>
            </a:pPr>
            <a:r>
              <a:rPr lang="en-US" sz="2400" smtClean="0"/>
              <a:t>	:</a:t>
            </a:r>
          </a:p>
          <a:p>
            <a:pPr marL="0" indent="0" eaLnBrk="1" hangingPunct="1">
              <a:buFontTx/>
              <a:buNone/>
            </a:pPr>
            <a:r>
              <a:rPr lang="en-US" sz="2400" smtClean="0"/>
              <a:t>Other experiments</a:t>
            </a:r>
          </a:p>
          <a:p>
            <a:pPr marL="0" indent="0" eaLnBrk="1" hangingPunct="1">
              <a:buFontTx/>
              <a:buNone/>
            </a:pPr>
            <a:r>
              <a:rPr lang="en-US" sz="2400" smtClean="0"/>
              <a:t>	:</a:t>
            </a:r>
          </a:p>
          <a:p>
            <a:pPr marL="0" indent="0" eaLnBrk="1" hangingPunct="1">
              <a:buFontTx/>
              <a:buNone/>
            </a:pPr>
            <a:r>
              <a:rPr lang="en-US" sz="2400" smtClean="0"/>
              <a:t>	:</a:t>
            </a:r>
          </a:p>
          <a:p>
            <a:pPr marL="0" indent="0" eaLnBrk="1" hangingPunct="1">
              <a:buFontTx/>
              <a:buNone/>
            </a:pPr>
            <a:r>
              <a:rPr lang="en-US" sz="1800" smtClean="0"/>
              <a:t>ELMO1 </a:t>
            </a:r>
            <a:r>
              <a:rPr lang="en-US" sz="2400" b="1" smtClean="0"/>
              <a:t>associated_with</a:t>
            </a:r>
            <a:r>
              <a:rPr lang="en-US" sz="2400" smtClean="0"/>
              <a:t> </a:t>
            </a:r>
            <a:r>
              <a:rPr lang="en-US" sz="1400" smtClean="0"/>
              <a:t>actin cytoskeleton organization and biogenesis</a:t>
            </a:r>
          </a:p>
        </p:txBody>
      </p:sp>
      <p:sp>
        <p:nvSpPr>
          <p:cNvPr id="6148" name="Rectangle 5"/>
          <p:cNvSpPr>
            <a:spLocks noGrp="1" noChangeArrowheads="1"/>
          </p:cNvSpPr>
          <p:nvPr>
            <p:ph sz="half" idx="2"/>
          </p:nvPr>
        </p:nvSpPr>
        <p:spPr>
          <a:xfrm>
            <a:off x="5486400" y="1752600"/>
            <a:ext cx="3352800" cy="1371600"/>
          </a:xfrm>
          <a:solidFill>
            <a:srgbClr val="FFFF99"/>
          </a:solidFill>
          <a:effectLst>
            <a:outerShdw blurRad="50800" dist="38100" dir="2700000" algn="tl" rotWithShape="0">
              <a:prstClr val="black">
                <a:alpha val="40000"/>
              </a:prstClr>
            </a:outerShdw>
          </a:effectLst>
        </p:spPr>
        <p:txBody>
          <a:bodyPr/>
          <a:lstStyle/>
          <a:p>
            <a:pPr marL="0" indent="0" eaLnBrk="1" hangingPunct="1">
              <a:buFontTx/>
              <a:buNone/>
              <a:defRPr/>
            </a:pPr>
            <a:r>
              <a:rPr lang="en-US" sz="1200" smtClean="0"/>
              <a:t>Expression profiling of cultured bladder smooth muscle cells subjected to repetitive mechanical stimulation for 4 hours. Chronic overdistension results in bladder wall thickening, associated with loss of muscle contractility. Results identify genes whose expression is altered by mechanical stimuli. </a:t>
            </a:r>
          </a:p>
        </p:txBody>
      </p:sp>
      <p:sp>
        <p:nvSpPr>
          <p:cNvPr id="17413" name="Slide Number Placeholder 10"/>
          <p:cNvSpPr>
            <a:spLocks noGrp="1"/>
          </p:cNvSpPr>
          <p:nvPr>
            <p:ph type="sldNum" sz="quarter" idx="12"/>
          </p:nvPr>
        </p:nvSpPr>
        <p:spPr/>
        <p:txBody>
          <a:bodyPr/>
          <a:lstStyle/>
          <a:p>
            <a:pPr>
              <a:defRPr/>
            </a:pPr>
            <a:fld id="{095A7E7E-C0B7-4C89-B140-3146A4D12F16}" type="slidenum">
              <a:rPr lang="en-US" smtClean="0">
                <a:solidFill>
                  <a:prstClr val="black"/>
                </a:solidFill>
              </a:rPr>
              <a:pPr>
                <a:defRPr/>
              </a:pPr>
              <a:t>7</a:t>
            </a:fld>
            <a:endParaRPr lang="en-US" smtClean="0">
              <a:solidFill>
                <a:prstClr val="black"/>
              </a:solidFill>
            </a:endParaRPr>
          </a:p>
        </p:txBody>
      </p:sp>
      <p:pic>
        <p:nvPicPr>
          <p:cNvPr id="6149" name="Picture 4"/>
          <p:cNvPicPr>
            <a:picLocks noChangeAspect="1" noChangeArrowheads="1"/>
          </p:cNvPicPr>
          <p:nvPr/>
        </p:nvPicPr>
        <p:blipFill>
          <a:blip r:embed="rId3" cstate="print"/>
          <a:srcRect/>
          <a:stretch>
            <a:fillRect/>
          </a:stretch>
        </p:blipFill>
        <p:spPr bwMode="auto">
          <a:xfrm>
            <a:off x="5257800" y="3352800"/>
            <a:ext cx="1752600" cy="1752600"/>
          </a:xfrm>
          <a:prstGeom prst="rect">
            <a:avLst/>
          </a:prstGeom>
          <a:ln>
            <a:noFill/>
          </a:ln>
          <a:effectLst>
            <a:outerShdw blurRad="292100" dist="139700" dir="2700000" algn="tl" rotWithShape="0">
              <a:srgbClr val="333333">
                <a:alpha val="65000"/>
              </a:srgbClr>
            </a:outerShdw>
          </a:effectLst>
        </p:spPr>
      </p:pic>
      <p:sp>
        <p:nvSpPr>
          <p:cNvPr id="6150" name="Rectangle 6"/>
          <p:cNvSpPr>
            <a:spLocks noChangeArrowheads="1"/>
          </p:cNvSpPr>
          <p:nvPr/>
        </p:nvSpPr>
        <p:spPr bwMode="auto">
          <a:xfrm>
            <a:off x="5715000" y="6324600"/>
            <a:ext cx="2819400" cy="304800"/>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lstStyle/>
          <a:p>
            <a:pPr fontAlgn="auto">
              <a:spcAft>
                <a:spcPts val="0"/>
              </a:spcAft>
              <a:buFontTx/>
              <a:buNone/>
              <a:defRPr/>
            </a:pPr>
            <a:r>
              <a:rPr lang="en-US" sz="1400">
                <a:solidFill>
                  <a:prstClr val="black"/>
                </a:solidFill>
                <a:latin typeface="Arial"/>
                <a:cs typeface="Arial" pitchFamily="34" charset="0"/>
              </a:rPr>
              <a:t>Chronic Bladder Overdistension</a:t>
            </a:r>
          </a:p>
        </p:txBody>
      </p:sp>
      <p:sp>
        <p:nvSpPr>
          <p:cNvPr id="6151" name="AutoShape 7"/>
          <p:cNvSpPr>
            <a:spLocks noChangeArrowheads="1"/>
          </p:cNvSpPr>
          <p:nvPr/>
        </p:nvSpPr>
        <p:spPr bwMode="auto">
          <a:xfrm rot="2293461">
            <a:off x="3962400" y="2819400"/>
            <a:ext cx="990600" cy="457200"/>
          </a:xfrm>
          <a:prstGeom prst="leftArrow">
            <a:avLst>
              <a:gd name="adj1" fmla="val 50000"/>
              <a:gd name="adj2" fmla="val 541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buFontTx/>
              <a:buNone/>
              <a:defRPr/>
            </a:pPr>
            <a:r>
              <a:rPr lang="en-US" sz="1000" dirty="0">
                <a:solidFill>
                  <a:prstClr val="white"/>
                </a:solidFill>
              </a:rPr>
              <a:t>Low level result</a:t>
            </a:r>
          </a:p>
        </p:txBody>
      </p:sp>
      <p:sp>
        <p:nvSpPr>
          <p:cNvPr id="6152" name="AutoShape 8"/>
          <p:cNvSpPr>
            <a:spLocks noChangeArrowheads="1"/>
          </p:cNvSpPr>
          <p:nvPr/>
        </p:nvSpPr>
        <p:spPr bwMode="auto">
          <a:xfrm rot="-1796516">
            <a:off x="4038600" y="5105400"/>
            <a:ext cx="990600" cy="457200"/>
          </a:xfrm>
          <a:prstGeom prst="leftArrow">
            <a:avLst>
              <a:gd name="adj1" fmla="val 50000"/>
              <a:gd name="adj2" fmla="val 541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buFontTx/>
              <a:buNone/>
              <a:defRPr/>
            </a:pPr>
            <a:r>
              <a:rPr lang="en-US" sz="1000" dirty="0">
                <a:solidFill>
                  <a:prstClr val="white"/>
                </a:solidFill>
              </a:rPr>
              <a:t>summary result</a:t>
            </a:r>
          </a:p>
        </p:txBody>
      </p:sp>
      <p:sp>
        <p:nvSpPr>
          <p:cNvPr id="6153" name="AutoShape 12"/>
          <p:cNvSpPr>
            <a:spLocks noChangeArrowheads="1"/>
          </p:cNvSpPr>
          <p:nvPr/>
        </p:nvSpPr>
        <p:spPr bwMode="auto">
          <a:xfrm rot="5400000">
            <a:off x="6724650" y="5505450"/>
            <a:ext cx="800100" cy="457200"/>
          </a:xfrm>
          <a:prstGeom prst="leftRightArrow">
            <a:avLst>
              <a:gd name="adj1" fmla="val 50000"/>
              <a:gd name="adj2" fmla="val 3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buFontTx/>
              <a:buNone/>
              <a:defRPr/>
            </a:pPr>
            <a:r>
              <a:rPr lang="en-US" sz="1000" dirty="0">
                <a:solidFill>
                  <a:prstClr val="white"/>
                </a:solidFill>
              </a:rPr>
              <a:t>annotation</a:t>
            </a:r>
          </a:p>
        </p:txBody>
      </p:sp>
      <p:sp>
        <p:nvSpPr>
          <p:cNvPr id="6154" name="AutoShape 13"/>
          <p:cNvSpPr>
            <a:spLocks noChangeArrowheads="1"/>
          </p:cNvSpPr>
          <p:nvPr/>
        </p:nvSpPr>
        <p:spPr bwMode="auto">
          <a:xfrm>
            <a:off x="7315200" y="3200400"/>
            <a:ext cx="762000" cy="609600"/>
          </a:xfrm>
          <a:custGeom>
            <a:avLst/>
            <a:gdLst>
              <a:gd name="T0" fmla="*/ 19201732 w 21600"/>
              <a:gd name="T1" fmla="*/ 0 h 21600"/>
              <a:gd name="T2" fmla="*/ 11520523 w 21600"/>
              <a:gd name="T3" fmla="*/ 5734755 h 21600"/>
              <a:gd name="T4" fmla="*/ 0 w 21600"/>
              <a:gd name="T5" fmla="*/ 14337677 h 21600"/>
              <a:gd name="T6" fmla="*/ 11520523 w 21600"/>
              <a:gd name="T7" fmla="*/ 17204267 h 21600"/>
              <a:gd name="T8" fmla="*/ 23041081 w 21600"/>
              <a:gd name="T9" fmla="*/ 11947397 h 21600"/>
              <a:gd name="T10" fmla="*/ 26881666 w 21600"/>
              <a:gd name="T11" fmla="*/ 573475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buFontTx/>
              <a:buNone/>
              <a:defRPr/>
            </a:pPr>
            <a:r>
              <a:rPr lang="en-US" sz="1000" dirty="0">
                <a:solidFill>
                  <a:prstClr val="white"/>
                </a:solidFill>
              </a:rPr>
              <a:t>metadata</a:t>
            </a:r>
          </a:p>
        </p:txBody>
      </p:sp>
      <p:sp>
        <p:nvSpPr>
          <p:cNvPr id="12" name="TextBox 11"/>
          <p:cNvSpPr txBox="1"/>
          <p:nvPr/>
        </p:nvSpPr>
        <p:spPr>
          <a:xfrm>
            <a:off x="457200" y="1066800"/>
            <a:ext cx="3429000" cy="461963"/>
          </a:xfrm>
          <a:prstGeom prst="rect">
            <a:avLst/>
          </a:prstGeom>
          <a:solidFill>
            <a:srgbClr val="92D050"/>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buFontTx/>
              <a:buNone/>
              <a:defRPr/>
            </a:pPr>
            <a:r>
              <a:rPr lang="en-US" sz="2400" b="1" dirty="0">
                <a:solidFill>
                  <a:prstClr val="black"/>
                </a:solidFill>
                <a:latin typeface="Calibri" pitchFamily="34" charset="0"/>
                <a:cs typeface="Arial" pitchFamily="34" charset="0"/>
              </a:rPr>
              <a:t>Assertions</a:t>
            </a:r>
          </a:p>
        </p:txBody>
      </p:sp>
      <p:sp>
        <p:nvSpPr>
          <p:cNvPr id="14" name="TextBox 13"/>
          <p:cNvSpPr txBox="1"/>
          <p:nvPr/>
        </p:nvSpPr>
        <p:spPr>
          <a:xfrm>
            <a:off x="5486400" y="1066800"/>
            <a:ext cx="3429000" cy="461963"/>
          </a:xfrm>
          <a:prstGeom prst="rect">
            <a:avLst/>
          </a:prstGeom>
          <a:solidFill>
            <a:srgbClr val="92D050"/>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buFontTx/>
              <a:buNone/>
              <a:defRPr/>
            </a:pPr>
            <a:r>
              <a:rPr lang="en-US" sz="2400" b="1" dirty="0">
                <a:solidFill>
                  <a:prstClr val="black"/>
                </a:solidFill>
                <a:latin typeface="Calibri" pitchFamily="34" charset="0"/>
                <a:cs typeface="Arial" pitchFamily="34" charset="0"/>
              </a:rPr>
              <a:t>Tags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bg/>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P spid="6148" grpId="0" build="p" animBg="1"/>
      <p:bldP spid="6151" grpId="0" animBg="1"/>
      <p:bldP spid="6152" grpId="0" animBg="1"/>
      <p:bldP spid="6154"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506413" y="2514600"/>
            <a:ext cx="4979987" cy="2133600"/>
          </a:xfrm>
          <a:prstGeom prst="rect">
            <a:avLst/>
          </a:prstGeom>
          <a:ln>
            <a:noFill/>
          </a:ln>
          <a:effectLst>
            <a:outerShdw blurRad="292100" dist="139700" dir="2700000" algn="tl" rotWithShape="0">
              <a:srgbClr val="333333">
                <a:alpha val="65000"/>
              </a:srgbClr>
            </a:outerShdw>
          </a:effectLst>
        </p:spPr>
      </p:pic>
      <p:sp>
        <p:nvSpPr>
          <p:cNvPr id="52227" name="Rectangle 2"/>
          <p:cNvSpPr>
            <a:spLocks noGrp="1" noChangeArrowheads="1"/>
          </p:cNvSpPr>
          <p:nvPr>
            <p:ph type="title"/>
          </p:nvPr>
        </p:nvSpPr>
        <p:spPr/>
        <p:txBody>
          <a:bodyPr/>
          <a:lstStyle/>
          <a:p>
            <a:pPr eaLnBrk="1" hangingPunct="1">
              <a:defRPr/>
            </a:pPr>
            <a:r>
              <a:rPr lang="en-US" smtClean="0"/>
              <a:t>Annotator: The Basic Idea</a:t>
            </a:r>
          </a:p>
        </p:txBody>
      </p:sp>
      <p:sp>
        <p:nvSpPr>
          <p:cNvPr id="45060" name="Rectangle 3"/>
          <p:cNvSpPr>
            <a:spLocks noGrp="1" noChangeArrowheads="1"/>
          </p:cNvSpPr>
          <p:nvPr>
            <p:ph idx="1"/>
          </p:nvPr>
        </p:nvSpPr>
        <p:spPr>
          <a:xfrm>
            <a:off x="685800" y="1219200"/>
            <a:ext cx="7772400" cy="1066800"/>
          </a:xfrm>
        </p:spPr>
        <p:txBody>
          <a:bodyPr/>
          <a:lstStyle/>
          <a:p>
            <a:pPr marL="0" indent="0" eaLnBrk="1" hangingPunct="1">
              <a:lnSpc>
                <a:spcPct val="80000"/>
              </a:lnSpc>
              <a:buFont typeface="Arial" pitchFamily="34" charset="0"/>
              <a:buNone/>
            </a:pPr>
            <a:r>
              <a:rPr lang="en-US" sz="2800" smtClean="0"/>
              <a:t>Process textual metadata to automatically tag text with as many ontology terms as possible.</a:t>
            </a:r>
          </a:p>
        </p:txBody>
      </p:sp>
      <p:pic>
        <p:nvPicPr>
          <p:cNvPr id="37892" name="Picture 4"/>
          <p:cNvPicPr>
            <a:picLocks noChangeArrowheads="1"/>
          </p:cNvPicPr>
          <p:nvPr/>
        </p:nvPicPr>
        <p:blipFill>
          <a:blip r:embed="rId4" cstate="print"/>
          <a:srcRect/>
          <a:stretch>
            <a:fillRect/>
          </a:stretch>
        </p:blipFill>
        <p:spPr bwMode="auto">
          <a:xfrm>
            <a:off x="4114800" y="5334000"/>
            <a:ext cx="4572000" cy="990600"/>
          </a:xfrm>
          <a:prstGeom prst="rect">
            <a:avLst/>
          </a:prstGeom>
          <a:ln>
            <a:noFill/>
          </a:ln>
          <a:effectLst>
            <a:outerShdw blurRad="292100" dist="139700" dir="2700000" algn="tl" rotWithShape="0">
              <a:srgbClr val="333333">
                <a:alpha val="65000"/>
              </a:srgbClr>
            </a:outerShdw>
          </a:effectLst>
        </p:spPr>
      </p:pic>
      <p:sp>
        <p:nvSpPr>
          <p:cNvPr id="9" name="Rectangle 8"/>
          <p:cNvSpPr>
            <a:spLocks noChangeArrowheads="1"/>
          </p:cNvSpPr>
          <p:nvPr/>
        </p:nvSpPr>
        <p:spPr bwMode="auto">
          <a:xfrm>
            <a:off x="1447800" y="3224213"/>
            <a:ext cx="3886200" cy="357187"/>
          </a:xfrm>
          <a:prstGeom prst="rect">
            <a:avLst/>
          </a:prstGeom>
          <a:noFill/>
          <a:ln w="28575" algn="ctr">
            <a:solidFill>
              <a:srgbClr val="FF0000"/>
            </a:solidFill>
            <a:round/>
            <a:headEnd/>
            <a:tailEnd/>
          </a:ln>
        </p:spPr>
        <p:txBody>
          <a:bodyPr/>
          <a:lstStyle/>
          <a:p>
            <a:pPr marL="342900" indent="-342900" fontAlgn="auto">
              <a:spcAft>
                <a:spcPts val="0"/>
              </a:spcAft>
            </a:pPr>
            <a:endParaRPr lang="en-US">
              <a:cs typeface="+mn-cs"/>
            </a:endParaRPr>
          </a:p>
        </p:txBody>
      </p:sp>
      <p:sp>
        <p:nvSpPr>
          <p:cNvPr id="10" name="Bent Arrow 9"/>
          <p:cNvSpPr/>
          <p:nvPr/>
        </p:nvSpPr>
        <p:spPr bwMode="auto">
          <a:xfrm rot="5400000">
            <a:off x="6269037" y="3571876"/>
            <a:ext cx="1228725" cy="1314450"/>
          </a:xfrm>
          <a:prstGeom prst="ben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342900" indent="-342900" fontAlgn="auto">
              <a:spcAft>
                <a:spcPts val="0"/>
              </a:spcAft>
              <a:defRPr/>
            </a:pPr>
            <a:endParaRPr lang="en-US">
              <a:solidFill>
                <a:srgbClr val="FFCC00"/>
              </a:solidFill>
              <a:latin typeface="Garamond"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7"/>
          <p:cNvSpPr>
            <a:spLocks noGrp="1"/>
          </p:cNvSpPr>
          <p:nvPr>
            <p:ph type="title"/>
          </p:nvPr>
        </p:nvSpPr>
        <p:spPr>
          <a:xfrm>
            <a:off x="25399" y="0"/>
            <a:ext cx="8320437" cy="990600"/>
          </a:xfrm>
        </p:spPr>
        <p:txBody>
          <a:bodyPr/>
          <a:lstStyle/>
          <a:p>
            <a:pPr eaLnBrk="1" hangingPunct="1"/>
            <a:r>
              <a:rPr lang="en-US" dirty="0" smtClean="0"/>
              <a:t>Annotator: </a:t>
            </a:r>
            <a:r>
              <a:rPr lang="en-US" sz="2400" dirty="0" smtClean="0">
                <a:effectLst/>
                <a:hlinkClick r:id="rId3"/>
              </a:rPr>
              <a:t>http://bioportal.bioontology.org/annotate</a:t>
            </a:r>
            <a:endParaRPr lang="en-US" dirty="0" smtClean="0">
              <a:effectLst/>
            </a:endParaRPr>
          </a:p>
        </p:txBody>
      </p:sp>
      <p:sp>
        <p:nvSpPr>
          <p:cNvPr id="16387" name="Content Placeholder 2"/>
          <p:cNvSpPr txBox="1">
            <a:spLocks/>
          </p:cNvSpPr>
          <p:nvPr/>
        </p:nvSpPr>
        <p:spPr bwMode="auto">
          <a:xfrm>
            <a:off x="152400" y="1447800"/>
            <a:ext cx="2819400" cy="5105400"/>
          </a:xfrm>
          <a:prstGeom prst="rect">
            <a:avLst/>
          </a:prstGeom>
          <a:noFill/>
          <a:ln w="9525">
            <a:noFill/>
            <a:miter lim="800000"/>
            <a:headEnd/>
            <a:tailEnd/>
          </a:ln>
        </p:spPr>
        <p:txBody>
          <a:bodyPr/>
          <a:lstStyle/>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Give your text as input</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Select your parameters</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Get your results… in text or XML</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p:txBody>
      </p:sp>
      <p:pic>
        <p:nvPicPr>
          <p:cNvPr id="16388" name="Picture 2" descr="capture_18052009_154758"/>
          <p:cNvPicPr>
            <a:picLocks noChangeAspect="1" noChangeArrowheads="1"/>
          </p:cNvPicPr>
          <p:nvPr/>
        </p:nvPicPr>
        <p:blipFill>
          <a:blip r:embed="rId4" cstate="print"/>
          <a:srcRect l="7655" t="14525" r="8957" b="11360"/>
          <a:stretch>
            <a:fillRect/>
          </a:stretch>
        </p:blipFill>
        <p:spPr bwMode="auto">
          <a:xfrm>
            <a:off x="2865438" y="1447800"/>
            <a:ext cx="6278562"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C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anfo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anfo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tanfo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NCBO</Template>
  <TotalTime>349</TotalTime>
  <Words>1917</Words>
  <Application>Microsoft Macintosh PowerPoint</Application>
  <PresentationFormat>On-screen Show (4:3)</PresentationFormat>
  <Paragraphs>201</Paragraphs>
  <Slides>35</Slides>
  <Notes>17</Notes>
  <HiddenSlides>0</HiddenSlides>
  <MMClips>0</MMClips>
  <ScaleCrop>false</ScaleCrop>
  <HeadingPairs>
    <vt:vector size="4" baseType="variant">
      <vt:variant>
        <vt:lpstr>Design Template</vt:lpstr>
      </vt:variant>
      <vt:variant>
        <vt:i4>10</vt:i4>
      </vt:variant>
      <vt:variant>
        <vt:lpstr>Slide Titles</vt:lpstr>
      </vt:variant>
      <vt:variant>
        <vt:i4>35</vt:i4>
      </vt:variant>
    </vt:vector>
  </HeadingPairs>
  <TitlesOfParts>
    <vt:vector size="45" baseType="lpstr">
      <vt:lpstr>NCBO</vt:lpstr>
      <vt:lpstr>Blank Presentation</vt:lpstr>
      <vt:lpstr>NCBO_theme</vt:lpstr>
      <vt:lpstr>1_NCBO_theme</vt:lpstr>
      <vt:lpstr>3_NCBO_theme</vt:lpstr>
      <vt:lpstr>Stanford</vt:lpstr>
      <vt:lpstr>2_NCBO_theme</vt:lpstr>
      <vt:lpstr>1_Stanford</vt:lpstr>
      <vt:lpstr>3_Stanford</vt:lpstr>
      <vt:lpstr>4_NCBO_theme</vt:lpstr>
      <vt:lpstr>“Pathways” to analyze microarrays</vt:lpstr>
      <vt:lpstr>Slide 2</vt:lpstr>
      <vt:lpstr>Slide 3</vt:lpstr>
      <vt:lpstr>Reactome’s sky painter (demo)</vt:lpstr>
      <vt:lpstr>Recap: How do ontologies help?</vt:lpstr>
      <vt:lpstr>Going beyond GO annotations</vt:lpstr>
      <vt:lpstr>Different kinds of annotations</vt:lpstr>
      <vt:lpstr>Annotator: The Basic Idea</vt:lpstr>
      <vt:lpstr>Annotator: http://bioportal.bioontology.org/annotate</vt:lpstr>
      <vt:lpstr>Annotator: workflow</vt:lpstr>
      <vt:lpstr>Slide 11</vt:lpstr>
      <vt:lpstr>Slide 12</vt:lpstr>
      <vt:lpstr>Multiple ways to access</vt:lpstr>
      <vt:lpstr>Use-cases based on automated annotation</vt:lpstr>
      <vt:lpstr>Slide 15</vt:lpstr>
      <vt:lpstr>Ontology based annotation</vt:lpstr>
      <vt:lpstr>Mutation Profiling</vt:lpstr>
      <vt:lpstr>Resources index: The Basic Idea</vt:lpstr>
      <vt:lpstr>Resources index: Example </vt:lpstr>
      <vt:lpstr>Slide 20</vt:lpstr>
      <vt:lpstr>Disease card</vt:lpstr>
      <vt:lpstr>Data mining: Drug, Disease, Gene relationships</vt:lpstr>
      <vt:lpstr>An Ontology Neutral analysis tool</vt:lpstr>
      <vt:lpstr>Use-1: Subnetwork Analysis</vt:lpstr>
      <vt:lpstr>Use-2: Patient cohort analysis</vt:lpstr>
      <vt:lpstr>DIY Ontology Enrichment Analysis</vt:lpstr>
      <vt:lpstr>Slide 27</vt:lpstr>
      <vt:lpstr>THE END</vt:lpstr>
      <vt:lpstr>Ontology services</vt:lpstr>
      <vt:lpstr>Slide 30</vt:lpstr>
      <vt:lpstr>Slide 31</vt:lpstr>
      <vt:lpstr>Slide 32</vt:lpstr>
      <vt:lpstr>Slide 33</vt:lpstr>
      <vt:lpstr>Slide 34</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Nigam</dc:creator>
  <cp:lastModifiedBy>Alisha Holloway</cp:lastModifiedBy>
  <cp:revision>52</cp:revision>
  <cp:lastPrinted>1601-01-01T00:00:00Z</cp:lastPrinted>
  <dcterms:created xsi:type="dcterms:W3CDTF">2010-08-09T16:16:30Z</dcterms:created>
  <dcterms:modified xsi:type="dcterms:W3CDTF">2010-08-09T16:18:26Z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