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69.xml" ContentType="application/vnd.openxmlformats-officedocument.presentationml.slideLayout+xml"/>
  <Default Extension="wmf" ContentType="image/x-wmf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Default Extension="png" ContentType="image/png"/>
  <Override PartName="/ppt/slideLayouts/slideLayout8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Default Extension="emf" ContentType="image/x-emf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notesSlides/notesSlide18.xml" ContentType="application/vnd.openxmlformats-officedocument.presentationml.notesSlide+xml"/>
  <Override PartName="/ppt/slides/slide27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3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3" r:id="rId1"/>
    <p:sldMasterId id="2147483677" r:id="rId2"/>
    <p:sldMasterId id="2147483689" r:id="rId3"/>
    <p:sldMasterId id="2147483701" r:id="rId4"/>
    <p:sldMasterId id="2147483713" r:id="rId5"/>
    <p:sldMasterId id="2147483731" r:id="rId6"/>
    <p:sldMasterId id="2147483803" r:id="rId7"/>
    <p:sldMasterId id="2147483815" r:id="rId8"/>
  </p:sldMasterIdLst>
  <p:notesMasterIdLst>
    <p:notesMasterId r:id="rId44"/>
  </p:notesMasterIdLst>
  <p:handoutMasterIdLst>
    <p:handoutMasterId r:id="rId45"/>
  </p:handoutMasterIdLst>
  <p:sldIdLst>
    <p:sldId id="256" r:id="rId9"/>
    <p:sldId id="286" r:id="rId10"/>
    <p:sldId id="287" r:id="rId11"/>
    <p:sldId id="289" r:id="rId12"/>
    <p:sldId id="395" r:id="rId13"/>
    <p:sldId id="318" r:id="rId14"/>
    <p:sldId id="319" r:id="rId15"/>
    <p:sldId id="292" r:id="rId16"/>
    <p:sldId id="291" r:id="rId17"/>
    <p:sldId id="346" r:id="rId18"/>
    <p:sldId id="293" r:id="rId19"/>
    <p:sldId id="294" r:id="rId20"/>
    <p:sldId id="295" r:id="rId21"/>
    <p:sldId id="342" r:id="rId22"/>
    <p:sldId id="298" r:id="rId23"/>
    <p:sldId id="299" r:id="rId24"/>
    <p:sldId id="300" r:id="rId25"/>
    <p:sldId id="340" r:id="rId26"/>
    <p:sldId id="396" r:id="rId27"/>
    <p:sldId id="301" r:id="rId28"/>
    <p:sldId id="302" r:id="rId29"/>
    <p:sldId id="303" r:id="rId30"/>
    <p:sldId id="304" r:id="rId31"/>
    <p:sldId id="305" r:id="rId32"/>
    <p:sldId id="348" r:id="rId33"/>
    <p:sldId id="306" r:id="rId34"/>
    <p:sldId id="336" r:id="rId35"/>
    <p:sldId id="307" r:id="rId36"/>
    <p:sldId id="308" r:id="rId37"/>
    <p:sldId id="309" r:id="rId38"/>
    <p:sldId id="350" r:id="rId39"/>
    <p:sldId id="337" r:id="rId40"/>
    <p:sldId id="356" r:id="rId41"/>
    <p:sldId id="357" r:id="rId42"/>
    <p:sldId id="397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FFCC00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7777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8236" autoAdjust="0"/>
  </p:normalViewPr>
  <p:slideViewPr>
    <p:cSldViewPr snapToGrid="0">
      <p:cViewPr varScale="1">
        <p:scale>
          <a:sx n="124" d="100"/>
          <a:sy n="124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35.xml"/><Relationship Id="rId25" Type="http://schemas.openxmlformats.org/officeDocument/2006/relationships/slide" Target="slides/slide17.xml"/><Relationship Id="rId10" Type="http://schemas.openxmlformats.org/officeDocument/2006/relationships/slide" Target="slides/slide2.xml"/><Relationship Id="rId50" Type="http://schemas.openxmlformats.org/officeDocument/2006/relationships/tableStyles" Target="tableStyles.xml"/><Relationship Id="rId17" Type="http://schemas.openxmlformats.org/officeDocument/2006/relationships/slide" Target="slides/slide9.xml"/><Relationship Id="rId9" Type="http://schemas.openxmlformats.org/officeDocument/2006/relationships/slide" Target="slides/slide1.xml"/><Relationship Id="rId18" Type="http://schemas.openxmlformats.org/officeDocument/2006/relationships/slide" Target="slides/slide10.xml"/><Relationship Id="rId27" Type="http://schemas.openxmlformats.org/officeDocument/2006/relationships/slide" Target="slides/slide19.xml"/><Relationship Id="rId14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0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34.xml"/><Relationship Id="rId6" Type="http://schemas.openxmlformats.org/officeDocument/2006/relationships/slideMaster" Target="slideMasters/slideMaster6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27.xml"/><Relationship Id="rId31" Type="http://schemas.openxmlformats.org/officeDocument/2006/relationships/slide" Target="slides/slide23.xml"/><Relationship Id="rId34" Type="http://schemas.openxmlformats.org/officeDocument/2006/relationships/slide" Target="slides/slide26.xml"/><Relationship Id="rId40" Type="http://schemas.openxmlformats.org/officeDocument/2006/relationships/slide" Target="slides/slide32.xml"/><Relationship Id="rId36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6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12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29" Type="http://schemas.openxmlformats.org/officeDocument/2006/relationships/slide" Target="slides/slide21.xml"/><Relationship Id="rId16" Type="http://schemas.openxmlformats.org/officeDocument/2006/relationships/slide" Target="slides/slide8.xml"/><Relationship Id="rId33" Type="http://schemas.openxmlformats.org/officeDocument/2006/relationships/slide" Target="slides/slide25.xml"/><Relationship Id="rId41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2" Type="http://schemas.openxmlformats.org/officeDocument/2006/relationships/slide" Target="slides/slide14.xml"/><Relationship Id="rId2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5020900-1C0C-4EB9-9F8E-38B4E0829B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4A07D84-9A05-4FD5-9BED-33C84956B4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F286E-DF7A-4D8F-BDF4-31913809CAF6}" type="slidenum">
              <a:rPr lang="en-US"/>
              <a:pPr/>
              <a:t>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A80D1-FF45-4E24-8A8D-A751A5EA4353}" type="slidenum">
              <a:rPr lang="en-US"/>
              <a:pPr/>
              <a:t>11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A3006-1B8A-47D4-9FEE-C1F19A70E25A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p-value calculation can be viewed in different ways:</a:t>
            </a:r>
          </a:p>
          <a:p>
            <a:r>
              <a:rPr lang="en-US" dirty="0"/>
              <a:t>1 – we can think of the process of assigning genes to a category as binomial process…</a:t>
            </a:r>
          </a:p>
          <a:p>
            <a:r>
              <a:rPr lang="en-US" dirty="0"/>
              <a:t>2 – Or we can try to find the significance of the difference between two proportions using Chi-square</a:t>
            </a:r>
          </a:p>
          <a:p>
            <a:r>
              <a:rPr lang="en-US" dirty="0"/>
              <a:t>3 – view it as a 2-category assignment. Belonging to ‘</a:t>
            </a:r>
            <a:r>
              <a:rPr lang="en-US" dirty="0" err="1"/>
              <a:t>yyyy</a:t>
            </a:r>
            <a:r>
              <a:rPr lang="en-US" dirty="0"/>
              <a:t>’ or ‘not-</a:t>
            </a:r>
            <a:r>
              <a:rPr lang="en-US" dirty="0" err="1"/>
              <a:t>yyyy</a:t>
            </a:r>
            <a:r>
              <a:rPr lang="en-US" dirty="0"/>
              <a:t>’…{without replacement} and use the </a:t>
            </a:r>
            <a:r>
              <a:rPr lang="en-US" dirty="0" err="1"/>
              <a:t>hypergeometric</a:t>
            </a:r>
            <a:r>
              <a:rPr lang="en-US" dirty="0"/>
              <a:t> distribution. </a:t>
            </a:r>
          </a:p>
          <a:p>
            <a:r>
              <a:rPr lang="en-US" dirty="0"/>
              <a:t>we assume independence of categories which is not really true.</a:t>
            </a:r>
          </a:p>
          <a:p>
            <a:endParaRPr lang="en-US" dirty="0"/>
          </a:p>
          <a:p>
            <a:r>
              <a:rPr lang="en-US" dirty="0"/>
              <a:t>However, we can not be *sure* that the process of assigning GO-annotations to genes follows some theoretical distribution therefore it is essential to get an estimate of the false positives to expect in our result.</a:t>
            </a:r>
          </a:p>
          <a:p>
            <a:endParaRPr lang="en-US" dirty="0"/>
          </a:p>
          <a:p>
            <a:r>
              <a:rPr lang="en-US" sz="1600" dirty="0"/>
              <a:t>Generally, the FDR of a category with more than 5-6 genes is less than 0.3.</a:t>
            </a:r>
          </a:p>
          <a:p>
            <a:endParaRPr lang="en-US" dirty="0"/>
          </a:p>
          <a:p>
            <a:r>
              <a:rPr lang="en-US" dirty="0"/>
              <a:t>A p-value estimated during the simulation follows the binomial distribution more </a:t>
            </a:r>
          </a:p>
          <a:p>
            <a:r>
              <a:rPr lang="en-US" dirty="0"/>
              <a:t>closely than the </a:t>
            </a:r>
            <a:r>
              <a:rPr lang="en-US" dirty="0" err="1"/>
              <a:t>hypergeometric</a:t>
            </a:r>
            <a:r>
              <a:rPr lang="en-US" dirty="0"/>
              <a:t> (contrary to popular belief!)</a:t>
            </a:r>
          </a:p>
          <a:p>
            <a:endParaRPr lang="en-US" dirty="0"/>
          </a:p>
          <a:p>
            <a:r>
              <a:rPr lang="en-US" sz="1400" dirty="0"/>
              <a:t>Clench performs </a:t>
            </a:r>
            <a:r>
              <a:rPr lang="en-US" sz="1400" b="1" dirty="0">
                <a:solidFill>
                  <a:schemeClr val="bg1"/>
                </a:solidFill>
              </a:rPr>
              <a:t>simulations to estimate the False Discovery Rate (FDR)</a:t>
            </a:r>
            <a:r>
              <a:rPr lang="en-US" sz="1400" dirty="0"/>
              <a:t> at a (</a:t>
            </a:r>
            <a:r>
              <a:rPr lang="en-US" sz="1400" dirty="0" err="1"/>
              <a:t>hypergeometric</a:t>
            </a:r>
            <a:r>
              <a:rPr lang="en-US" sz="1400" dirty="0"/>
              <a:t>) p-value cutoff of 0.05.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False discovery rate falls on reducing the p-value cutoff for calling a category significant</a:t>
            </a:r>
          </a:p>
          <a:p>
            <a:pPr lvl="1"/>
            <a:r>
              <a:rPr lang="en-US" dirty="0"/>
              <a:t>Or when the number of genes in a category is large enough. </a:t>
            </a:r>
          </a:p>
          <a:p>
            <a:pPr lvl="1"/>
            <a:endParaRPr lang="en-US" dirty="0"/>
          </a:p>
          <a:p>
            <a:r>
              <a:rPr lang="en-US" sz="1400" dirty="0"/>
              <a:t>If the FDR is too high, Clench will </a:t>
            </a:r>
            <a:r>
              <a:rPr lang="en-US" sz="1400" b="1" dirty="0">
                <a:solidFill>
                  <a:schemeClr val="bg1"/>
                </a:solidFill>
              </a:rPr>
              <a:t>reduce the p-value cutoff till the FDR is acceptable</a:t>
            </a:r>
          </a:p>
          <a:p>
            <a:pPr lvl="1"/>
            <a:r>
              <a:rPr lang="en-US" dirty="0"/>
              <a:t>The reduction can be same for all categories.</a:t>
            </a:r>
          </a:p>
          <a:p>
            <a:pPr lvl="1"/>
            <a:r>
              <a:rPr lang="en-US" dirty="0"/>
              <a:t>Or “</a:t>
            </a:r>
            <a:r>
              <a:rPr lang="en-US" b="1" dirty="0"/>
              <a:t>stepped</a:t>
            </a:r>
            <a:r>
              <a:rPr lang="en-US" dirty="0"/>
              <a:t>” where the cutoff is reduced by a larger amount for smaller categories and by a smaller amount for large categories. [depending on the specific FDR for a category of a particular size]</a:t>
            </a:r>
          </a:p>
          <a:p>
            <a:pPr lvl="1"/>
            <a:endParaRPr lang="en-US" dirty="0"/>
          </a:p>
          <a:p>
            <a:r>
              <a:rPr lang="en-US" sz="1400" dirty="0"/>
              <a:t>The </a:t>
            </a:r>
            <a:r>
              <a:rPr lang="en-US" sz="1400" b="1" dirty="0">
                <a:solidFill>
                  <a:schemeClr val="bg1"/>
                </a:solidFill>
              </a:rPr>
              <a:t>FDR can also be reduced by using Slim Term mapping</a:t>
            </a:r>
            <a:r>
              <a:rPr lang="en-US" sz="1400" dirty="0"/>
              <a:t>: </a:t>
            </a:r>
            <a:r>
              <a:rPr lang="en-US" dirty="0"/>
              <a:t>which ensures that each category has a large number of genes assigned to it and hence the FDR is low to begin with.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47720-C17B-4C01-932F-426375E3BA14}" type="slidenum">
              <a:rPr lang="en-US"/>
              <a:pPr/>
              <a:t>13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C06F9-810F-4288-BBBE-797CDB79D1CE}" type="slidenum">
              <a:rPr lang="en-US"/>
              <a:pPr/>
              <a:t>14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1A8B-1FA0-484B-8246-53C5116421EF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0F17F-1860-43F4-9FFA-8198157FC5D1}" type="slidenum">
              <a:rPr lang="en-US"/>
              <a:pPr/>
              <a:t>16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941ED-2011-42EA-AF41-0CBB8A31714D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6E1D4-16CB-4082-A27C-455849E020E7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870E7-6618-4207-8C9C-D4F8B89A57FB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issue ignored by most ontologies is the time-dependence of annotations. A particular gene product is in a particular cellular compartment at a particular time…and that can change at a subsequent time. Most current GO analyses programs do not factor in the temporal dimension, which I believe is important.</a:t>
            </a:r>
          </a:p>
          <a:p>
            <a:endParaRPr lang="en-US"/>
          </a:p>
          <a:p>
            <a:r>
              <a:rPr lang="en-US" i="1" u="sng"/>
              <a:t>[See the slide in “view slide show” mode to see the animation]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0C60B-4DDF-4419-A17C-DE51813015D1}" type="slidenum">
              <a:rPr lang="en-US"/>
              <a:pPr/>
              <a:t>21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Cellular component ontology also has a 3D interpretation…this can be made explicit by augmenting the cellular location ontology with clearly expressed relations of parthood, adjacency etc. These terms can also be ‘linked’ to a set of co-ordinates in an image.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4D911-F5FF-47EF-B257-A1BCEC6C6618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4AE9-10B1-4C3A-A01D-77AF06B871AC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However, both time and 3d structure matter. Where is a signal sensed? How fast does it travel to the next agent (and where?)… of course, mRNA levels are just part of the story. We’ll need to integrate a lot more data types: Protein expression, Histopathology images, Protein modifications, interaction partners…all keeping in mind the relative orientation (temporal and spatial) of the entities.</a:t>
            </a:r>
          </a:p>
          <a:p>
            <a:endParaRPr lang="en-US"/>
          </a:p>
          <a:p>
            <a:r>
              <a:rPr lang="en-US"/>
              <a:t>If we had all the data explicitly annotated with ontologies that express these relationships, we can perform more “rich” data analysis.</a:t>
            </a:r>
          </a:p>
          <a:p>
            <a:endParaRPr lang="en-US"/>
          </a:p>
          <a:p>
            <a:r>
              <a:rPr lang="en-US" i="1" u="sng"/>
              <a:t>[See the slide in “view slide show” mode to see the animation]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75291-C3CF-44C4-9EC4-2383589D24F0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AA2A7-CF4A-48BC-8C2D-65AB33E373CD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organizing framework</a:t>
            </a:r>
            <a:r>
              <a:rPr lang="en-US"/>
              <a:t>, explicitly articulates/structures prior biological knowledge and allows us to use it computationally {and serves as a reference for integrating new data with prior knowledge}.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62EB5-053A-4583-9901-CE47E517B0FA}" type="slidenum">
              <a:rPr lang="en-US"/>
              <a:pPr/>
              <a:t>25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can some how </a:t>
            </a:r>
            <a:r>
              <a:rPr lang="en-US">
                <a:solidFill>
                  <a:srgbClr val="FF0000"/>
                </a:solidFill>
              </a:rPr>
              <a:t>see groupings along all three data types</a:t>
            </a:r>
            <a:r>
              <a:rPr lang="en-US"/>
              <a:t> (expression, annotation, promoter TF sites) </a:t>
            </a:r>
            <a:r>
              <a:rPr lang="en-US">
                <a:solidFill>
                  <a:srgbClr val="FF0000"/>
                </a:solidFill>
              </a:rPr>
              <a:t>simultaneously</a:t>
            </a:r>
            <a:r>
              <a:rPr lang="en-US"/>
              <a:t> it would be very valuable in interpreting gene clusters.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2025B-E19C-4B98-87E9-1BCA2972F122}" type="slidenum">
              <a:rPr lang="en-US"/>
              <a:pPr/>
              <a:t>26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1A991-3459-4C1A-93CB-CD692AF2321C}" type="slidenum">
              <a:rPr lang="en-US"/>
              <a:pPr/>
              <a:t>27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BB602-A605-452A-A466-674200487923}" type="slidenum">
              <a:rPr lang="en-US"/>
              <a:pPr/>
              <a:t>28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ED042-6A11-48C9-A2DE-51795C418DB0}" type="slidenum">
              <a:rPr lang="en-US"/>
              <a:pPr/>
              <a:t>29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D5625-E390-4372-9046-F7298219D942}" type="slidenum">
              <a:rPr lang="en-US"/>
              <a:pPr/>
              <a:t>30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B3760-1A37-4BE7-B281-C0561CFC5E89}" type="slidenum">
              <a:rPr lang="en-US"/>
              <a:pPr/>
              <a:t>31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can some how </a:t>
            </a:r>
            <a:r>
              <a:rPr lang="en-US">
                <a:solidFill>
                  <a:srgbClr val="FF0000"/>
                </a:solidFill>
              </a:rPr>
              <a:t>see groupings along all three data types</a:t>
            </a:r>
            <a:r>
              <a:rPr lang="en-US"/>
              <a:t> (expression, annotation, promoter TF sites) </a:t>
            </a:r>
            <a:r>
              <a:rPr lang="en-US">
                <a:solidFill>
                  <a:srgbClr val="FF0000"/>
                </a:solidFill>
              </a:rPr>
              <a:t>simultaneously</a:t>
            </a:r>
            <a:r>
              <a:rPr lang="en-US"/>
              <a:t> it would be very valuable in interpreting gene clusters.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C24DB-24E2-4C32-AEDA-2B05D71CC553}" type="slidenum">
              <a:rPr lang="en-US"/>
              <a:pPr/>
              <a:t>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B01D0-634E-471D-BF01-4FB721C61AD6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40D7D-78EC-43BE-9F2B-A939366A7BC2}" type="slidenum">
              <a:rPr lang="en-US"/>
              <a:pPr/>
              <a:t>33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FB995-61EA-4FF2-98BC-8EC4F759CEA1}" type="slidenum">
              <a:rPr lang="en-US"/>
              <a:pPr/>
              <a:t>34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1D3CA-2640-4D31-A2D0-4A3510E5B173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Once data preprocessing is performed then the data are subjected to statistical testing for significance…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Where we </a:t>
            </a:r>
            <a:r>
              <a:rPr lang="en-US" b="1"/>
              <a:t>try to identify patterns of various types</a:t>
            </a:r>
            <a:r>
              <a:rPr lang="en-US"/>
              <a:t>:</a:t>
            </a:r>
          </a:p>
          <a:p>
            <a:pPr marL="685800" lvl="1" indent="-228600">
              <a:buFontTx/>
              <a:buAutoNum type="arabicPeriod"/>
            </a:pPr>
            <a:r>
              <a:rPr lang="en-US"/>
              <a:t>similarity between expression profiles over time</a:t>
            </a:r>
          </a:p>
          <a:p>
            <a:pPr marL="685800" lvl="1" indent="-228600">
              <a:buFontTx/>
              <a:buAutoNum type="arabicPeriod"/>
            </a:pPr>
            <a:r>
              <a:rPr lang="en-US"/>
              <a:t>similarity b/w expression profiles over samples / replicates</a:t>
            </a:r>
          </a:p>
          <a:p>
            <a:pPr marL="685800" lvl="1" indent="-228600">
              <a:buFontTx/>
              <a:buAutoNum type="arabicPeriod"/>
            </a:pPr>
            <a:r>
              <a:rPr lang="en-US"/>
              <a:t>similarity b/w experiment over time / conditions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At the end of the day the experimental biologist is often </a:t>
            </a:r>
            <a:r>
              <a:rPr lang="en-US" b="1"/>
              <a:t>confronted with long lists of “interesting genes”</a:t>
            </a:r>
            <a:r>
              <a:rPr lang="en-US"/>
              <a:t> using which we have to tell a STORY.</a:t>
            </a:r>
          </a:p>
          <a:p>
            <a:pPr marL="228600" indent="-228600">
              <a:buFontTx/>
              <a:buAutoNum type="arabicPeriod"/>
            </a:pPr>
            <a:endParaRPr lang="en-US"/>
          </a:p>
          <a:p>
            <a:pPr marL="228600" indent="-228600"/>
            <a:r>
              <a:rPr lang="en-US"/>
              <a:t>The way much of biology works is by applying prior knowledge (‘what is known’) for interpreting datasets rather than the application of a set of axioms that will elicit knowledge. (Stevens et al, 2000)</a:t>
            </a:r>
          </a:p>
          <a:p>
            <a:pPr marL="228600" indent="-228600"/>
            <a:r>
              <a:rPr lang="en-US"/>
              <a:t>We need to explicitly articulate ‘what is known’…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BA190-D6C5-4089-BC2A-5FCC4F5D8905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6933E-E22E-48A6-A780-9FACD4CF12AD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2040A-0552-4175-86DC-7D198B40EE7C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BD214-E232-4449-86CF-BE8DFDC1186E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A3623-715A-4D2D-B380-0AA8EF0FD887}" type="slidenum">
              <a:rPr lang="en-US"/>
              <a:pPr/>
              <a:t>10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can some how </a:t>
            </a:r>
            <a:r>
              <a:rPr lang="en-US">
                <a:solidFill>
                  <a:srgbClr val="FF0000"/>
                </a:solidFill>
              </a:rPr>
              <a:t>see groupings along all three data types</a:t>
            </a:r>
            <a:r>
              <a:rPr lang="en-US"/>
              <a:t> (expression, annotation, promoter TF sites) </a:t>
            </a:r>
            <a:r>
              <a:rPr lang="en-US">
                <a:solidFill>
                  <a:srgbClr val="FF0000"/>
                </a:solidFill>
              </a:rPr>
              <a:t>simultaneously</a:t>
            </a:r>
            <a:r>
              <a:rPr lang="en-US"/>
              <a:t> it would be very valuable in interpreting gene clusters.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B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5763"/>
            <a:ext cx="71628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5240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38850B-27C6-40CA-B744-8400605EF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B3E715-773A-4914-8B06-CEB6F32D7A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5AFE2-85B4-4C80-BBB1-5528DC702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A001B-21DC-4EB4-AB59-3901BC13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874392-F5E9-4B3B-BA49-2E4C631DE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5157-F72A-47C8-BA24-E41E9D9C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9F4C-228D-44BF-A0D9-8BE0B7E6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AB9E-4CA5-4319-AFDF-C221662DB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B30E-4AF5-4664-BCD5-DA72DDF4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322E-E70C-4EC7-B51E-6B1D5E4A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4D1C-DFA9-41C6-8493-ABE4B5F96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944562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38BBE2-4C20-4606-90B2-4790BE08B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1F09-B1E6-4121-B2A1-03260363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6455-ACD5-4030-9090-6BAA6BF8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A852-8CF8-439E-AA34-E25F4944C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EA47-06BD-40FB-B2CE-577AC5425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0D4D-C51A-450F-B5D4-8651AA82E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B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189413"/>
            <a:ext cx="71612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1447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2686050"/>
            <a:ext cx="64008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5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6381750"/>
            <a:ext cx="2133600" cy="476250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CA5D384-2E12-43FF-B2A0-43CF7A359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88B2CA8-EBF7-41E2-842B-98CC0E91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86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F1223774-03C0-4813-A076-AF2A1EA80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BA22AA2-A499-4627-9E7B-F8CAFF8C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3BB8554-9A98-4140-9AC9-9C00FA6B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A65087-BFD2-4E5C-AE57-863CB896B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BA6B6F0-EB36-4933-9DA7-987F8BD10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D26A2DD-D755-485D-A8D4-99AD945E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79C18A0-0C0E-44A4-8A02-E56BA2E13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9F01D2D-1393-482A-B6E4-763C3225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317BFA5-F81A-4E9A-B554-2ABEDD571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0"/>
            <a:ext cx="2108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" y="0"/>
            <a:ext cx="6172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D34631C-59CC-42C6-80D2-50C2E717F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A001B-21DC-4EB4-AB59-3901BC13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B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189413"/>
            <a:ext cx="71612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1447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2686050"/>
            <a:ext cx="64008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5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6381750"/>
            <a:ext cx="2133600" cy="476250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C9A06DC-7C70-4D6F-AF4F-A10206A4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22AA7F2C-F43D-4677-9570-09EE5C94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86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B610999-133A-494F-8C7A-94009C30F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A71A6B-E22A-4590-A710-2CDF56CE2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8769AC6-3E9C-462C-9C64-AF2B947E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2D0BA17-575A-4584-BF33-2412CAD2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1DE1DA9-69BE-4807-A36B-B22CD9960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E545845-211E-44C5-B014-77A8A8C2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0613108-3D9F-47CC-9621-62031521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46698E9-9C62-46CB-BBBA-5FF9C0CA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DBE2C227-BA2C-4EAB-B6E9-4B405C42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0"/>
            <a:ext cx="2108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" y="0"/>
            <a:ext cx="6172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F483F1F-0EF6-43F7-B09B-BAAC029E3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A001B-21DC-4EB4-AB59-3901BC13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874392-F5E9-4B3B-BA49-2E4C631DE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53AE5-73D6-4C1D-B2BF-68CE38D57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CB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189413"/>
            <a:ext cx="716121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1447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2686050"/>
            <a:ext cx="64008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5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6381750"/>
            <a:ext cx="2133600" cy="476250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8BF2BFB-3C3C-4D8F-A126-9FA3DEBB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EAB26E6-89D8-4D37-A894-7C2691C1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386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68B69BF-01A3-4B47-B69B-96F01889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FE9EFE40-23F2-4420-9A6E-0116831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0F1DADA-199D-469E-865D-4D756B15A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ADF905D-AA88-48B7-8CA4-FA070D13F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6814F48A-38B1-4BA5-A858-13A41DFD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03434A-7290-4C6F-9BA6-17EBE08FD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272171C7-5A90-48E1-93DE-6560330EC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ECC2354-BB3C-44B9-87A2-969AA9EED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CCFC8-FF5B-4785-A2B8-8240DDE0F7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0000" y="0"/>
            <a:ext cx="2108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" y="0"/>
            <a:ext cx="6172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D443F8E-04C9-451A-A9EF-3A3CDF528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A001B-21DC-4EB4-AB59-3901BC13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715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0550" y="63627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75500" y="6350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874392-F5E9-4B3B-BA49-2E4C631DE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C:\Users\nigam\Downloads\som_logo_dk2400.jpg"/>
          <p:cNvPicPr>
            <a:picLocks noChangeAspect="1" noChangeArrowheads="1"/>
          </p:cNvPicPr>
          <p:nvPr userDrawn="1"/>
        </p:nvPicPr>
        <p:blipFill>
          <a:blip r:embed="rId2" cstate="print"/>
          <a:srcRect b="38303"/>
          <a:stretch>
            <a:fillRect/>
          </a:stretch>
        </p:blipFill>
        <p:spPr bwMode="auto">
          <a:xfrm>
            <a:off x="1066800" y="4800600"/>
            <a:ext cx="6858000" cy="137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362200"/>
            <a:ext cx="7772400" cy="1362075"/>
          </a:xfrm>
          <a:solidFill>
            <a:srgbClr val="FFFF99"/>
          </a:solidFill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44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0FCEC-56FB-42DF-A529-17FCA841B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C:\Users\nigam\Downloads\som_logo_dk2400.jpg"/>
          <p:cNvPicPr>
            <a:picLocks noChangeAspect="1" noChangeArrowheads="1"/>
          </p:cNvPicPr>
          <p:nvPr userDrawn="1"/>
        </p:nvPicPr>
        <p:blipFill>
          <a:blip r:embed="rId2" cstate="print"/>
          <a:srcRect b="38303"/>
          <a:stretch>
            <a:fillRect/>
          </a:stretch>
        </p:blipFill>
        <p:spPr bwMode="auto">
          <a:xfrm>
            <a:off x="1066800" y="4800600"/>
            <a:ext cx="6858000" cy="137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362200"/>
            <a:ext cx="7772400" cy="1362075"/>
          </a:xfrm>
          <a:solidFill>
            <a:srgbClr val="FFFF99"/>
          </a:solidFill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44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609703-4AC2-40E6-BD73-99B7DB47D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C:\Users\nigam\Downloads\som_logo_dk2400.jpg"/>
          <p:cNvPicPr>
            <a:picLocks noChangeAspect="1" noChangeArrowheads="1"/>
          </p:cNvPicPr>
          <p:nvPr userDrawn="1"/>
        </p:nvPicPr>
        <p:blipFill>
          <a:blip r:embed="rId2" cstate="print"/>
          <a:srcRect b="38303"/>
          <a:stretch>
            <a:fillRect/>
          </a:stretch>
        </p:blipFill>
        <p:spPr bwMode="auto">
          <a:xfrm>
            <a:off x="1066800" y="4800600"/>
            <a:ext cx="6858000" cy="1371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362200"/>
            <a:ext cx="7772400" cy="1362075"/>
          </a:xfrm>
          <a:solidFill>
            <a:srgbClr val="FFFF99"/>
          </a:solidFill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449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8C2088-F5A8-4F36-ACE4-711E5084E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8/9/10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9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fld id="{E2826AB8-4433-44CE-BBDD-3C46B1A5D0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9" descr="ncbo_logo_vertic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62938" y="0"/>
            <a:ext cx="88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FB8E96-93D1-449D-BC06-43469715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550" y="6362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5500" y="635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A7B7FDB-8774-4F10-99C8-526228CB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19" descr="ncbo_logo_vertic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2938" y="0"/>
            <a:ext cx="88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550" y="6362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5500" y="635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C71A3E9-0C94-4470-830F-08925C75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9" descr="ncbo_logo_vertic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62938" y="0"/>
            <a:ext cx="88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7" r:id="rId12"/>
    <p:sldLayoutId id="214748372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550" y="6362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5500" y="635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644D683-418B-46F0-B179-1A0FAF335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9" descr="ncbo_logo_vertic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62938" y="0"/>
            <a:ext cx="88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9" r:id="rId12"/>
    <p:sldLayoutId id="214748373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°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8/9/10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8/9/10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8/9/10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wm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gif"/><Relationship Id="rId5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emf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informatics.jax.org/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r>
              <a:rPr lang="en-US" dirty="0" smtClean="0"/>
              <a:t>Asking translational research questions using ontology enrichment analysis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3086100"/>
            <a:ext cx="64008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Nigam Shah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nigam@stanford.edu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05800" cy="442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Clench inputs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44638"/>
            <a:ext cx="7640638" cy="4629150"/>
          </a:xfrm>
        </p:spPr>
        <p:txBody>
          <a:bodyPr/>
          <a:lstStyle/>
          <a:p>
            <a:pPr marL="495300" indent="-495300">
              <a:buFont typeface="Wingdings" pitchFamily="2" charset="2"/>
              <a:buAutoNum type="arabicPeriod"/>
            </a:pPr>
            <a:r>
              <a:rPr lang="en-US" sz="2400" dirty="0"/>
              <a:t>A list of ‘background genes’, one per line.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400" dirty="0"/>
              <a:t>A list of ‘cluster genes’, one per line</a:t>
            </a:r>
            <a:r>
              <a:rPr lang="en-US" sz="2400" dirty="0" smtClean="0"/>
              <a:t>.</a:t>
            </a:r>
          </a:p>
          <a:p>
            <a:pPr marL="495300" indent="-495300">
              <a:buFont typeface="Wingdings" pitchFamily="2" charset="2"/>
              <a:buAutoNum type="arabicPeriod"/>
            </a:pPr>
            <a:endParaRPr lang="en-US" sz="2400" dirty="0"/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rgbClr val="777777"/>
                </a:solidFill>
              </a:rPr>
              <a:t>A </a:t>
            </a:r>
            <a:r>
              <a:rPr lang="en-US" sz="2400" dirty="0">
                <a:solidFill>
                  <a:srgbClr val="777777"/>
                </a:solidFill>
              </a:rPr>
              <a:t>FASTA format file containing the promoter sequences of the genes under study.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777777"/>
                </a:solidFill>
              </a:rPr>
              <a:t>A tab delimited file containing the TF sites (consensus sequence) to search for in the promoters of genes.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777777"/>
                </a:solidFill>
              </a:rPr>
              <a:t>A tab delimited file containing the expression data for the cluster genes.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P-values and False Discover rates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81113"/>
            <a:ext cx="3810000" cy="5130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Uses a theoretical distribution to estimate: “How surprising is it that </a:t>
            </a:r>
            <a:r>
              <a:rPr lang="en-US" sz="2000" i="1"/>
              <a:t>n</a:t>
            </a:r>
            <a:r>
              <a:rPr lang="en-US" sz="2000"/>
              <a:t> genes from my cluster are annotated as ‘yyyy’ when </a:t>
            </a:r>
            <a:r>
              <a:rPr lang="en-US" sz="2000" i="1"/>
              <a:t>m</a:t>
            </a:r>
            <a:r>
              <a:rPr lang="en-US" sz="2000"/>
              <a:t> genes are annotated as ‘yyyy’ in the background set”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CLENCH uses the hypergeometric, chi-square and the binomial distributions.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68413"/>
            <a:ext cx="4167188" cy="5316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Clench performs </a:t>
            </a:r>
            <a:r>
              <a:rPr lang="en-US" sz="2400" b="1" dirty="0"/>
              <a:t>simulations to estimate the False Discovery Rate (FDR)</a:t>
            </a:r>
            <a:r>
              <a:rPr lang="en-US" sz="2400" dirty="0"/>
              <a:t> at a p-value cutoff of 0.05.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If the FDR is too high, Clench will </a:t>
            </a:r>
            <a:r>
              <a:rPr lang="en-US" sz="2400" b="1" dirty="0"/>
              <a:t>reduce the p-value cutoff till the FDR is acceptable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b="1" dirty="0"/>
              <a:t>FDR can also be reduced by using </a:t>
            </a:r>
            <a:r>
              <a:rPr lang="en-US" sz="2400" b="1" dirty="0" smtClean="0"/>
              <a:t>GO - Slim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49263" y="3714750"/>
            <a:ext cx="1897062" cy="1320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M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557463" y="3700463"/>
            <a:ext cx="1752600" cy="1303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>
              <a:buFontTx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N</a:t>
            </a: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906463" y="4013200"/>
            <a:ext cx="1308100" cy="884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3243263" y="4059238"/>
            <a:ext cx="914400" cy="8001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90115" name="AutoShape 3"/>
          <p:cNvSpPr>
            <a:spLocks noChangeAspect="1" noChangeArrowheads="1" noTextEdit="1"/>
          </p:cNvSpPr>
          <p:nvPr/>
        </p:nvSpPr>
        <p:spPr bwMode="auto">
          <a:xfrm>
            <a:off x="654050" y="863600"/>
            <a:ext cx="78613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844550"/>
            <a:ext cx="7862887" cy="587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DAG of GO terms</a:t>
            </a:r>
          </a:p>
        </p:txBody>
      </p:sp>
      <p:pic>
        <p:nvPicPr>
          <p:cNvPr id="189443" name="Picture 3" descr="graph_Compon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60475"/>
            <a:ext cx="5892800" cy="5521325"/>
          </a:xfrm>
          <a:prstGeom prst="rect">
            <a:avLst/>
          </a:prstGeom>
          <a:noFill/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6019800" y="2895600"/>
            <a:ext cx="29718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The graph shows relations between enriched GO terms.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Red </a:t>
            </a:r>
            <a:r>
              <a:rPr lang="en-US" sz="18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Enriched terms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Cyan  Informative high level terms with a large number of genes but not statistically enriched.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White  Non informative terms (defined as an ‘ignore list’ by the user)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– TermFinder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52488"/>
            <a:ext cx="7696200" cy="585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– TermFinder</a:t>
            </a:r>
            <a:endParaRPr lang="en-US" sz="1800" b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9163"/>
            <a:ext cx="8458200" cy="578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5638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http://db.yeastgenome.org/cgi-bin/GO/goTermFinder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assumptions!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That the GO categories are independent</a:t>
            </a:r>
          </a:p>
          <a:p>
            <a:pPr marL="990600" lvl="1" indent="-533400"/>
            <a:r>
              <a:rPr lang="en-US" sz="2400"/>
              <a:t>Which they are not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That statistically “surprising” is biologically meaningful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Annotations are complete and accurate</a:t>
            </a:r>
          </a:p>
          <a:p>
            <a:pPr marL="990600" lvl="1" indent="-533400"/>
            <a:r>
              <a:rPr lang="en-US" sz="2400"/>
              <a:t>There is a lot of annotation bias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Multiple functions, context dependent functions are ignored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/>
              <a:t>“Quality” of annotation is ignored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about the “null” assumption</a:t>
            </a: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/>
          <a:srcRect t="1923" b="2519"/>
          <a:stretch>
            <a:fillRect/>
          </a:stretch>
        </p:blipFill>
        <p:spPr bwMode="auto">
          <a:xfrm>
            <a:off x="1057275" y="590550"/>
            <a:ext cx="7350125" cy="624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1846263" y="5505450"/>
            <a:ext cx="34496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Teasers and food for thought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throughput data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“high throughput” is one of those fuzzy terms that is never really defined anywhere</a:t>
            </a:r>
          </a:p>
          <a:p>
            <a:pPr>
              <a:lnSpc>
                <a:spcPct val="90000"/>
              </a:lnSpc>
            </a:pPr>
            <a:r>
              <a:rPr lang="en-US" sz="2800"/>
              <a:t>Genomics data is considered high throughput if: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can not “look” at your data to interpret 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Generally speaking it means ~ 1000 or more genes and 20 or more samples.</a:t>
            </a:r>
          </a:p>
          <a:p>
            <a:pPr>
              <a:lnSpc>
                <a:spcPct val="90000"/>
              </a:lnSpc>
            </a:pPr>
            <a:r>
              <a:rPr lang="en-US" sz="2800"/>
              <a:t>There are about 40 different high throughput genomics data generation technologies.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DNA, mRNA, proteins, metabolites … all can be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the temporal dimension?</a:t>
            </a:r>
            <a:endParaRPr lang="en-US" sz="17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981200"/>
            <a:ext cx="3124200" cy="4191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Overlay time course data onto the GO tree.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See how the ‘enriched’ categories change over time.</a:t>
            </a:r>
          </a:p>
        </p:txBody>
      </p:sp>
      <p:pic>
        <p:nvPicPr>
          <p:cNvPr id="102404" name="Picture 4" descr="Temporal_GO_cat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6388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3D structure?</a:t>
            </a:r>
          </a:p>
        </p:txBody>
      </p:sp>
      <p:pic>
        <p:nvPicPr>
          <p:cNvPr id="104451" name="Picture 3" descr="1_Component_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219200"/>
            <a:ext cx="2797175" cy="3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452" name="Picture 4" descr="1_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725" y="2330450"/>
            <a:ext cx="5730875" cy="4298950"/>
          </a:xfrm>
          <a:prstGeom prst="rect">
            <a:avLst/>
          </a:prstGeom>
          <a:noFill/>
        </p:spPr>
      </p:pic>
      <p:sp>
        <p:nvSpPr>
          <p:cNvPr id="104453" name="AutoShape 5"/>
          <p:cNvSpPr>
            <a:spLocks noChangeArrowheads="1"/>
          </p:cNvSpPr>
          <p:nvPr/>
        </p:nvSpPr>
        <p:spPr bwMode="auto">
          <a:xfrm rot="2249114">
            <a:off x="1698625" y="5029200"/>
            <a:ext cx="1143000" cy="533400"/>
          </a:xfrm>
          <a:prstGeom prst="curvedUpArrow">
            <a:avLst>
              <a:gd name="adj1" fmla="val 42857"/>
              <a:gd name="adj2" fmla="val 8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 rot="2190664">
            <a:off x="3200400" y="1401763"/>
            <a:ext cx="10668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about time and structure?</a:t>
            </a:r>
          </a:p>
        </p:txBody>
      </p:sp>
      <p:pic>
        <p:nvPicPr>
          <p:cNvPr id="106499" name="Picture 3" descr="Temporal_Ontolog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43150"/>
            <a:ext cx="5715000" cy="4286250"/>
          </a:xfrm>
          <a:prstGeom prst="rect">
            <a:avLst/>
          </a:prstGeom>
          <a:noFill/>
        </p:spPr>
      </p:pic>
      <p:pic>
        <p:nvPicPr>
          <p:cNvPr id="106500" name="Picture 4" descr="Temporal_GO_D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1211263"/>
            <a:ext cx="2833687" cy="3436937"/>
          </a:xfrm>
          <a:prstGeom prst="rect">
            <a:avLst/>
          </a:prstGeom>
          <a:noFill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61913" y="1219200"/>
            <a:ext cx="2833687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 rot="2249114">
            <a:off x="1698625" y="5029200"/>
            <a:ext cx="1143000" cy="533400"/>
          </a:xfrm>
          <a:prstGeom prst="curvedUpArrow">
            <a:avLst>
              <a:gd name="adj1" fmla="val 42857"/>
              <a:gd name="adj2" fmla="val 8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 rot="2190664">
            <a:off x="3200400" y="1401763"/>
            <a:ext cx="10668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4" name="Picture 8" descr="Electron micrograph of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388" y="2420938"/>
            <a:ext cx="57134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Side note: </a:t>
            </a:r>
            <a:r>
              <a:rPr lang="en-US" sz="2400"/>
              <a:t>GO to analyze literature</a:t>
            </a:r>
          </a:p>
        </p:txBody>
      </p:sp>
      <p:pic>
        <p:nvPicPr>
          <p:cNvPr id="108547" name="Picture 3" descr="ScrShot_27102006_113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96925"/>
            <a:ext cx="8153400" cy="606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the GO help?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800"/>
              <a:t>If we explicitly articulate ‘what is known’, in an </a:t>
            </a:r>
            <a:r>
              <a:rPr lang="en-US" sz="2800" i="1"/>
              <a:t>organizing framework</a:t>
            </a:r>
            <a:r>
              <a:rPr lang="en-US" sz="2800"/>
              <a:t>, it serves as a reference for integrating new data with prior knowledge.</a:t>
            </a:r>
          </a:p>
          <a:p>
            <a:endParaRPr lang="en-US" sz="2800"/>
          </a:p>
          <a:p>
            <a:r>
              <a:rPr lang="en-US" sz="2800"/>
              <a:t>Such a framework allows formulation of more specific queries to the available data, which return more specific results and increase our ability to fit the results into the “big picture”.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05800" cy="442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6400800" y="3352800"/>
            <a:ext cx="2133600" cy="914400"/>
          </a:xfrm>
          <a:prstGeom prst="wedgeRoundRectCallout">
            <a:avLst>
              <a:gd name="adj1" fmla="val 894"/>
              <a:gd name="adj2" fmla="val -135417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The Gene Ontology provides “structure” to annotations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8642" r="7813" b="10417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bit more structure than GO…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2552700" y="4681538"/>
            <a:ext cx="18653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V="1">
            <a:off x="47625" y="4852988"/>
            <a:ext cx="3467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“Functional” Grouping</a:t>
            </a:r>
            <a:endParaRPr lang="en-US" sz="1800"/>
          </a:p>
        </p:txBody>
      </p:sp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492250"/>
            <a:ext cx="8678863" cy="4576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still more structure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048000" cy="19685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3048000" cy="19685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114693" name="AutoShape 5"/>
          <p:cNvCxnSpPr>
            <a:cxnSpLocks noChangeShapeType="1"/>
          </p:cNvCxnSpPr>
          <p:nvPr/>
        </p:nvCxnSpPr>
        <p:spPr bwMode="auto">
          <a:xfrm rot="16200000" flipH="1">
            <a:off x="3847306" y="496094"/>
            <a:ext cx="1588" cy="5257800"/>
          </a:xfrm>
          <a:prstGeom prst="curvedConnector3">
            <a:avLst>
              <a:gd name="adj1" fmla="val 13240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124200" y="4525963"/>
            <a:ext cx="1752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tx1"/>
                </a:solidFill>
              </a:rPr>
              <a:t>?&lt;link&gt;?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133600" y="5334000"/>
            <a:ext cx="5029200" cy="5889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tx1"/>
                </a:solidFill>
              </a:rPr>
              <a:t>&lt;Some MF&gt; </a:t>
            </a:r>
            <a:r>
              <a:rPr lang="en-US" b="1" i="1">
                <a:solidFill>
                  <a:schemeClr val="tx1"/>
                </a:solidFill>
              </a:rPr>
              <a:t>in</a:t>
            </a:r>
            <a:r>
              <a:rPr lang="en-US">
                <a:solidFill>
                  <a:schemeClr val="tx1"/>
                </a:solidFill>
              </a:rPr>
              <a:t> &lt;Some BP&gt;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Between-ontology structure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l="10840" t="31178" r="10059" b="7292"/>
          <a:stretch>
            <a:fillRect/>
          </a:stretch>
        </p:blipFill>
        <p:spPr bwMode="auto">
          <a:xfrm>
            <a:off x="0" y="1295400"/>
            <a:ext cx="9144000" cy="533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875" y="5229225"/>
            <a:ext cx="4448175" cy="196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7463" y="5421313"/>
            <a:ext cx="1736725" cy="196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4" cstate="print"/>
          <a:srcRect l="1601"/>
          <a:stretch>
            <a:fillRect/>
          </a:stretch>
        </p:blipFill>
        <p:spPr bwMode="auto">
          <a:xfrm>
            <a:off x="4659313" y="4054475"/>
            <a:ext cx="4452937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ontologies help?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An ontology provides a </a:t>
            </a:r>
            <a:r>
              <a:rPr lang="en-US" sz="2800" i="1"/>
              <a:t>organizing framework</a:t>
            </a:r>
            <a:r>
              <a:rPr lang="en-US" sz="2800"/>
              <a:t> for creating “abstractions” of the high throughput data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 simplest ontologies (i.e. terminologies, controlled vocabularies) provide the most bang-for-the-buck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Gene Ontology (GO) is the prime example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More structured ontologies – </a:t>
            </a:r>
            <a:r>
              <a:rPr lang="en-US" sz="2000"/>
              <a:t>such as those that represent pathways and more higher order biological concepts</a:t>
            </a:r>
            <a:r>
              <a:rPr lang="en-US" sz="2800"/>
              <a:t> – still have to demonstrate real utility.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 l="8594" t="14584" r="10938" b="7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122988" y="1287463"/>
            <a:ext cx="1860550" cy="2794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243388" y="2733675"/>
            <a:ext cx="1860550" cy="2794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975475" y="2735263"/>
            <a:ext cx="1860550" cy="2794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8791" name="AutoShape 7"/>
          <p:cNvCxnSpPr>
            <a:cxnSpLocks noChangeShapeType="1"/>
            <a:stCxn id="118788" idx="2"/>
            <a:endCxn id="118789" idx="0"/>
          </p:cNvCxnSpPr>
          <p:nvPr/>
        </p:nvCxnSpPr>
        <p:spPr bwMode="auto">
          <a:xfrm flipH="1">
            <a:off x="5173663" y="1576388"/>
            <a:ext cx="1879600" cy="11477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cxnSp>
        <p:nvCxnSpPr>
          <p:cNvPr id="118792" name="AutoShape 8"/>
          <p:cNvCxnSpPr>
            <a:cxnSpLocks noChangeShapeType="1"/>
            <a:stCxn id="118788" idx="2"/>
            <a:endCxn id="118790" idx="0"/>
          </p:cNvCxnSpPr>
          <p:nvPr/>
        </p:nvCxnSpPr>
        <p:spPr bwMode="auto">
          <a:xfrm>
            <a:off x="7053263" y="1576388"/>
            <a:ext cx="852487" cy="11493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05800" cy="442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5827" name="AutoShape 3"/>
          <p:cNvSpPr>
            <a:spLocks noChangeArrowheads="1"/>
          </p:cNvSpPr>
          <p:nvPr/>
        </p:nvSpPr>
        <p:spPr bwMode="auto">
          <a:xfrm>
            <a:off x="6400800" y="3352800"/>
            <a:ext cx="2133600" cy="1143000"/>
          </a:xfrm>
          <a:prstGeom prst="wedgeRoundRectCallout">
            <a:avLst>
              <a:gd name="adj1" fmla="val 894"/>
              <a:gd name="adj2" fmla="val -118333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Literature is the ultimate source of annotations …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but it is unstructured!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Text mining for “interpreting” data</a:t>
            </a:r>
            <a:endParaRPr lang="en-US" sz="220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9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goal is to analyze a body of text to find disproportionately high co-occurrences of known terms and gene names.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Or analyze a body of text and </a:t>
            </a:r>
            <a:r>
              <a:rPr lang="en-US" sz="2400" i="1"/>
              <a:t>hope</a:t>
            </a:r>
            <a:r>
              <a:rPr lang="en-US" sz="2400"/>
              <a:t> that the group of genes as a whole gets associated with a </a:t>
            </a:r>
            <a:r>
              <a:rPr lang="en-US" sz="2400">
                <a:solidFill>
                  <a:srgbClr val="FF0000"/>
                </a:solidFill>
              </a:rPr>
              <a:t>list of terms that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identify </a:t>
            </a:r>
            <a:r>
              <a:rPr lang="en-US" sz="2400" i="1">
                <a:solidFill>
                  <a:srgbClr val="FF0000"/>
                </a:solidFill>
              </a:rPr>
              <a:t>themes</a:t>
            </a:r>
            <a:r>
              <a:rPr lang="en-US" sz="2400"/>
              <a:t> about the genes.</a:t>
            </a:r>
          </a:p>
        </p:txBody>
      </p:sp>
      <p:graphicFrame>
        <p:nvGraphicFramePr>
          <p:cNvPr id="177156" name="Group 4"/>
          <p:cNvGraphicFramePr>
            <a:graphicFrameLocks noGrp="1"/>
          </p:cNvGraphicFramePr>
          <p:nvPr/>
        </p:nvGraphicFramePr>
        <p:xfrm>
          <a:off x="4953000" y="1508125"/>
          <a:ext cx="3810000" cy="2012951"/>
        </p:xfrm>
        <a:graphic>
          <a:graphicData uri="http://schemas.openxmlformats.org/drawingml/2006/table">
            <a:tbl>
              <a:tblPr/>
              <a:tblGrid>
                <a:gridCol w="1066800"/>
                <a:gridCol w="533400"/>
                <a:gridCol w="533400"/>
                <a:gridCol w="685800"/>
                <a:gridCol w="471488"/>
                <a:gridCol w="51911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312" name="Group 160"/>
          <p:cNvGraphicFramePr>
            <a:graphicFrameLocks noGrp="1"/>
          </p:cNvGraphicFramePr>
          <p:nvPr/>
        </p:nvGraphicFramePr>
        <p:xfrm>
          <a:off x="4953000" y="1508125"/>
          <a:ext cx="3810000" cy="2370520"/>
        </p:xfrm>
        <a:graphic>
          <a:graphicData uri="http://schemas.openxmlformats.org/drawingml/2006/table">
            <a:tbl>
              <a:tblPr/>
              <a:tblGrid>
                <a:gridCol w="1066800"/>
                <a:gridCol w="533400"/>
                <a:gridCol w="533400"/>
                <a:gridCol w="685800"/>
                <a:gridCol w="471488"/>
                <a:gridCol w="519112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ERCC1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Mismatch repair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Nucleotide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Excision repair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309" name="Group 157"/>
          <p:cNvGraphicFramePr>
            <a:graphicFrameLocks noGrp="1"/>
          </p:cNvGraphicFramePr>
          <p:nvPr/>
        </p:nvGraphicFramePr>
        <p:xfrm>
          <a:off x="4953000" y="4357688"/>
          <a:ext cx="3810000" cy="2338452"/>
        </p:xfrm>
        <a:graphic>
          <a:graphicData uri="http://schemas.openxmlformats.org/drawingml/2006/table">
            <a:tbl>
              <a:tblPr/>
              <a:tblGrid>
                <a:gridCol w="1219200"/>
                <a:gridCol w="533400"/>
                <a:gridCol w="533400"/>
                <a:gridCol w="533400"/>
                <a:gridCol w="471488"/>
                <a:gridCol w="51911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Recombination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Xeroderma Pigmentosum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Mismatch repair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repair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Nucleotide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Excision repair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7288"/>
            <a:ext cx="9144000" cy="525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0"/>
            <a:ext cx="4213225" cy="51768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28975"/>
            <a:ext cx="4762500" cy="3629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314325"/>
            <a:ext cx="3373438" cy="19383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3941763" y="765175"/>
            <a:ext cx="520700" cy="503238"/>
          </a:xfrm>
          <a:prstGeom prst="rightArrow">
            <a:avLst>
              <a:gd name="adj1" fmla="val 50000"/>
              <a:gd name="adj2" fmla="val 258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 rot="5400000">
            <a:off x="1447007" y="2466181"/>
            <a:ext cx="520700" cy="503237"/>
          </a:xfrm>
          <a:prstGeom prst="rightArrow">
            <a:avLst>
              <a:gd name="adj1" fmla="val 50000"/>
              <a:gd name="adj2" fmla="val 25868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826" name="AutoShape 2"/>
          <p:cNvCxnSpPr>
            <a:cxnSpLocks noChangeShapeType="1"/>
            <a:stCxn id="0" idx="2"/>
            <a:endCxn id="77834" idx="1"/>
          </p:cNvCxnSpPr>
          <p:nvPr/>
        </p:nvCxnSpPr>
        <p:spPr bwMode="auto">
          <a:xfrm rot="16200000" flipH="1">
            <a:off x="4903788" y="4460875"/>
            <a:ext cx="296862" cy="312578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77827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190625"/>
            <a:ext cx="6927850" cy="4684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463" y="1187450"/>
            <a:ext cx="6937375" cy="4684713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Black box of Analysis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Microarray data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7339013" y="2117725"/>
            <a:ext cx="1738312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tx2"/>
                </a:solidFill>
                <a:latin typeface="Times New Roman" pitchFamily="18" charset="0"/>
              </a:rPr>
              <a:t>Preprocessing: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Spike Normalization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Flag ‘bad’ spots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Handling duplicates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Filtering</a:t>
            </a:r>
          </a:p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chemeClr val="tx2"/>
                </a:solidFill>
                <a:latin typeface="Times New Roman" pitchFamily="18" charset="0"/>
              </a:rPr>
              <a:t>Transformations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602538" y="1144588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tx2"/>
                </a:solidFill>
                <a:latin typeface="Times New Roman" pitchFamily="18" charset="0"/>
              </a:rPr>
              <a:t>Raw Data:</a:t>
            </a:r>
          </a:p>
        </p:txBody>
      </p:sp>
      <p:cxnSp>
        <p:nvCxnSpPr>
          <p:cNvPr id="77832" name="AutoShape 8"/>
          <p:cNvCxnSpPr>
            <a:cxnSpLocks noChangeShapeType="1"/>
            <a:stCxn id="77831" idx="2"/>
            <a:endCxn id="77830" idx="0"/>
          </p:cNvCxnSpPr>
          <p:nvPr/>
        </p:nvCxnSpPr>
        <p:spPr bwMode="auto">
          <a:xfrm flipH="1">
            <a:off x="8208963" y="1677988"/>
            <a:ext cx="3175" cy="4397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3" name="AutoShape 9"/>
          <p:cNvCxnSpPr>
            <a:cxnSpLocks noChangeShapeType="1"/>
            <a:stCxn id="77830" idx="2"/>
            <a:endCxn id="77828" idx="3"/>
          </p:cNvCxnSpPr>
          <p:nvPr/>
        </p:nvCxnSpPr>
        <p:spPr bwMode="auto">
          <a:xfrm rot="5400000">
            <a:off x="7485063" y="2806700"/>
            <a:ext cx="193675" cy="125412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6629400" y="5486400"/>
            <a:ext cx="25146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4" rIns="9144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Lists of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" charset="0"/>
              </a:rPr>
              <a:t>“Significantly changing” Genes.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Arial" charset="0"/>
              </a:rPr>
              <a:t>End up: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‘Story telling’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Gene Ontology to interpret microarray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Gene Ontology?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An ontology is a </a:t>
            </a:r>
            <a:r>
              <a:rPr lang="en-US" sz="2200">
                <a:solidFill>
                  <a:srgbClr val="FF0000"/>
                </a:solidFill>
              </a:rPr>
              <a:t>specification of the concepts &amp; relationships</a:t>
            </a:r>
            <a:r>
              <a:rPr lang="en-US" sz="2200"/>
              <a:t> that can exist in a domain of discourse. (There are different ontologies for various purposes)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The Gene Ontology (GO) project is an effort to provide </a:t>
            </a:r>
            <a:r>
              <a:rPr lang="en-US" sz="2200">
                <a:solidFill>
                  <a:srgbClr val="FF0000"/>
                </a:solidFill>
              </a:rPr>
              <a:t>consistent descriptions of gene products</a:t>
            </a:r>
            <a:r>
              <a:rPr lang="en-US" sz="2200"/>
              <a:t>. 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The project began as a collaboration between </a:t>
            </a:r>
            <a:r>
              <a:rPr lang="en-US" sz="2200">
                <a:solidFill>
                  <a:srgbClr val="FF0000"/>
                </a:solidFill>
              </a:rPr>
              <a:t>three model organism databases</a:t>
            </a:r>
            <a:r>
              <a:rPr lang="en-US" sz="2200"/>
              <a:t>: FlyBase (</a:t>
            </a:r>
            <a:r>
              <a:rPr lang="en-US" sz="2200" i="1"/>
              <a:t>Drosophila</a:t>
            </a:r>
            <a:r>
              <a:rPr lang="en-US" sz="2200"/>
              <a:t>),the </a:t>
            </a:r>
            <a:r>
              <a:rPr lang="en-US" sz="2200" i="1"/>
              <a:t>Saccharomyces</a:t>
            </a:r>
            <a:r>
              <a:rPr lang="en-US" sz="2200"/>
              <a:t> Genome Database (SGD) and the </a:t>
            </a:r>
            <a:r>
              <a:rPr lang="en-US" sz="2200">
                <a:hlinkClick r:id="rId3"/>
              </a:rPr>
              <a:t>M</a:t>
            </a:r>
            <a:r>
              <a:rPr lang="en-US" sz="2200"/>
              <a:t>o</a:t>
            </a:r>
            <a:r>
              <a:rPr lang="en-US" sz="2200">
                <a:hlinkClick r:id="rId3"/>
              </a:rPr>
              <a:t>use Genome Database</a:t>
            </a:r>
            <a:r>
              <a:rPr lang="en-US" sz="2200"/>
              <a:t> (MGD) in 1998.  Since then, the GO Consortium has grown to include most model organism databases. </a:t>
            </a:r>
          </a:p>
          <a:p>
            <a:pPr>
              <a:lnSpc>
                <a:spcPct val="80000"/>
              </a:lnSpc>
            </a:pPr>
            <a:endParaRPr lang="en-US" sz="2200"/>
          </a:p>
          <a:p>
            <a:pPr>
              <a:lnSpc>
                <a:spcPct val="80000"/>
              </a:lnSpc>
            </a:pPr>
            <a:r>
              <a:rPr lang="en-US" sz="2000" b="1"/>
              <a:t>GO creates terms for: Biological Process (BP), Molecular Function (MF), Cellular Component (CC).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GO relationships</a:t>
            </a:r>
          </a:p>
        </p:txBody>
      </p:sp>
      <p:pic>
        <p:nvPicPr>
          <p:cNvPr id="139267" name="Picture 3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912813"/>
            <a:ext cx="8097838" cy="5792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GO based analysis routine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Get annotations for each gene in list</a:t>
            </a:r>
          </a:p>
          <a:p>
            <a:pPr>
              <a:lnSpc>
                <a:spcPct val="90000"/>
              </a:lnSpc>
            </a:pPr>
            <a:r>
              <a:rPr lang="en-US"/>
              <a:t>Count the occurrence (x) of each annotation term</a:t>
            </a:r>
          </a:p>
          <a:p>
            <a:pPr>
              <a:lnSpc>
                <a:spcPct val="90000"/>
              </a:lnSpc>
            </a:pPr>
            <a:r>
              <a:rPr lang="en-US"/>
              <a:t>Count (or look up) the occurrence (y) of that term in some background set </a:t>
            </a:r>
            <a:r>
              <a:rPr lang="en-US" sz="2000"/>
              <a:t>(whole genome?)</a:t>
            </a:r>
          </a:p>
          <a:p>
            <a:pPr>
              <a:lnSpc>
                <a:spcPct val="90000"/>
              </a:lnSpc>
            </a:pPr>
            <a:r>
              <a:rPr lang="en-US"/>
              <a:t>Estimate how “surprising” it is to find x, given y.</a:t>
            </a:r>
          </a:p>
          <a:p>
            <a:pPr>
              <a:lnSpc>
                <a:spcPct val="90000"/>
              </a:lnSpc>
            </a:pPr>
            <a:r>
              <a:rPr lang="en-US"/>
              <a:t>Present the results visually.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 based analyses tools – time line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90600"/>
            <a:ext cx="7772400" cy="4572000"/>
          </a:xfr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7772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Khatri and Draghici, Bioinformatics, vol 21, no. 18, 2005, pg 3587-3595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tx1"/>
                </a:solidFill>
              </a:rPr>
              <a:t>http://www.geneontology.org/GO.tools.microarray.shtml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553200" y="1828800"/>
            <a:ext cx="838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B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CBO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ISM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ISM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M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CBO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ISM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ISM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M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CBO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ISM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ISM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M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M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anfo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tanfo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Stanfo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NCBO</Template>
  <TotalTime>360</TotalTime>
  <Words>2004</Words>
  <Application>Microsoft Macintosh PowerPoint</Application>
  <PresentationFormat>On-screen Show (4:3)</PresentationFormat>
  <Paragraphs>310</Paragraphs>
  <Slides>35</Slides>
  <Notes>32</Notes>
  <HiddenSlides>0</HiddenSlides>
  <MMClips>0</MMClips>
  <ScaleCrop>false</ScaleCrop>
  <HeadingPairs>
    <vt:vector size="4" baseType="variant">
      <vt:variant>
        <vt:lpstr>Design Template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NCBO</vt:lpstr>
      <vt:lpstr>Blank Presentation</vt:lpstr>
      <vt:lpstr>NCBO_theme</vt:lpstr>
      <vt:lpstr>1_NCBO_theme</vt:lpstr>
      <vt:lpstr>3_NCBO_theme</vt:lpstr>
      <vt:lpstr>Stanford</vt:lpstr>
      <vt:lpstr>2_Stanford</vt:lpstr>
      <vt:lpstr>4_Stanford</vt:lpstr>
      <vt:lpstr>Asking translational research questions using ontology enrichment analysis</vt:lpstr>
      <vt:lpstr>High throughput data</vt:lpstr>
      <vt:lpstr>How do ontologies help?</vt:lpstr>
      <vt:lpstr>Analyzing Microarray data</vt:lpstr>
      <vt:lpstr>Gene Ontology to interpret microarray data</vt:lpstr>
      <vt:lpstr>What is Gene Ontology?</vt:lpstr>
      <vt:lpstr>Structure of GO relationships</vt:lpstr>
      <vt:lpstr>Generic GO based analysis routine</vt:lpstr>
      <vt:lpstr>GO based analyses tools – time line</vt:lpstr>
      <vt:lpstr>Slide 10</vt:lpstr>
      <vt:lpstr>Clench inputs</vt:lpstr>
      <vt:lpstr>P-values and False Discover rates</vt:lpstr>
      <vt:lpstr>Results</vt:lpstr>
      <vt:lpstr>DAG of GO terms</vt:lpstr>
      <vt:lpstr>GO – TermFinder</vt:lpstr>
      <vt:lpstr>GO – TermFinder</vt:lpstr>
      <vt:lpstr>Lots of assumptions!</vt:lpstr>
      <vt:lpstr>Paper about the “null” assumption</vt:lpstr>
      <vt:lpstr>Teasers and food for thought</vt:lpstr>
      <vt:lpstr>What about the temporal dimension?</vt:lpstr>
      <vt:lpstr>What about 3D structure?</vt:lpstr>
      <vt:lpstr>How about time and structure?</vt:lpstr>
      <vt:lpstr>Side note: GO to analyze literature</vt:lpstr>
      <vt:lpstr>How does the GO help?</vt:lpstr>
      <vt:lpstr>Slide 25</vt:lpstr>
      <vt:lpstr>A bit more structure than GO…</vt:lpstr>
      <vt:lpstr>“Functional” Grouping</vt:lpstr>
      <vt:lpstr>… still more structure</vt:lpstr>
      <vt:lpstr>Between-ontology structure</vt:lpstr>
      <vt:lpstr>Slide 30</vt:lpstr>
      <vt:lpstr>Slide 31</vt:lpstr>
      <vt:lpstr>Text mining for “interpreting” data</vt:lpstr>
      <vt:lpstr>Slide 33</vt:lpstr>
      <vt:lpstr>Slide 34</vt:lpstr>
      <vt:lpstr>Pathway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Shah, Nigam</dc:creator>
  <cp:lastModifiedBy>Alisha Holloway</cp:lastModifiedBy>
  <cp:revision>51</cp:revision>
  <cp:lastPrinted>1601-01-01T00:00:00Z</cp:lastPrinted>
  <dcterms:created xsi:type="dcterms:W3CDTF">2010-08-09T16:00:48Z</dcterms:created>
  <dcterms:modified xsi:type="dcterms:W3CDTF">2010-08-09T16:12:54Z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